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8" r:id="rId4"/>
    <p:sldId id="258" r:id="rId5"/>
    <p:sldId id="269" r:id="rId6"/>
    <p:sldId id="270" r:id="rId7"/>
    <p:sldId id="260" r:id="rId8"/>
    <p:sldId id="259" r:id="rId9"/>
    <p:sldId id="261" r:id="rId10"/>
    <p:sldId id="262" r:id="rId11"/>
    <p:sldId id="263" r:id="rId12"/>
    <p:sldId id="264" r:id="rId13"/>
    <p:sldId id="271" r:id="rId14"/>
    <p:sldId id="265" r:id="rId15"/>
    <p:sldId id="266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918" y="-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D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6462124-2F99-4601-9C6E-6E9AA2A1354F}" type="datetimeFigureOut">
              <a:rPr lang="es-DO" smtClean="0"/>
              <a:t>19/05/2015</a:t>
            </a:fld>
            <a:endParaRPr lang="es-D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D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F9F69AC-2106-4E40-923C-A03E5D2B25CB}" type="slidenum">
              <a:rPr lang="es-DO" smtClean="0"/>
              <a:t>‹Nº›</a:t>
            </a:fld>
            <a:endParaRPr lang="es-D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319015"/>
            <a:ext cx="6480720" cy="1470025"/>
          </a:xfrm>
        </p:spPr>
        <p:txBody>
          <a:bodyPr>
            <a:noAutofit/>
          </a:bodyPr>
          <a:lstStyle/>
          <a:p>
            <a:r>
              <a:rPr lang="es-DO" sz="4000" dirty="0" smtClean="0"/>
              <a:t>Seminario Internacional de Innovación y Modernización en la Administración Pública</a:t>
            </a:r>
            <a:endParaRPr lang="es-DO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4509120"/>
            <a:ext cx="6400800" cy="762000"/>
          </a:xfrm>
        </p:spPr>
        <p:txBody>
          <a:bodyPr>
            <a:normAutofit fontScale="70000" lnSpcReduction="20000"/>
          </a:bodyPr>
          <a:lstStyle/>
          <a:p>
            <a:r>
              <a:rPr lang="es-DO" dirty="0" smtClean="0"/>
              <a:t>Realizado en el Sheraton por el Ministerio de Administración Publica</a:t>
            </a:r>
          </a:p>
          <a:p>
            <a:r>
              <a:rPr lang="es-DO" dirty="0" smtClean="0"/>
              <a:t>21-22 de abril 2015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293343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u="sng" dirty="0" smtClean="0"/>
              <a:t>Como no </a:t>
            </a:r>
            <a:r>
              <a:rPr lang="en-US" sz="3600" i="1" u="sng" dirty="0" err="1" smtClean="0"/>
              <a:t>innovar</a:t>
            </a:r>
            <a:r>
              <a:rPr lang="en-US" sz="3600" i="1" u="sng" dirty="0" smtClean="0"/>
              <a:t> 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1772816"/>
            <a:ext cx="6196405" cy="4248471"/>
          </a:xfrm>
        </p:spPr>
        <p:txBody>
          <a:bodyPr>
            <a:normAutofit/>
          </a:bodyPr>
          <a:lstStyle/>
          <a:p>
            <a:pPr algn="just"/>
            <a:r>
              <a:rPr lang="es-DO" dirty="0"/>
              <a:t>Incentivar la mímica isomorfa ( no necesariamente </a:t>
            </a:r>
            <a:r>
              <a:rPr lang="es-DO" dirty="0" smtClean="0"/>
              <a:t>funciona </a:t>
            </a:r>
            <a:r>
              <a:rPr lang="es-DO" dirty="0"/>
              <a:t>lo mismo en dos países, se debe evaluar</a:t>
            </a:r>
            <a:r>
              <a:rPr lang="es-DO" dirty="0" smtClean="0"/>
              <a:t>).</a:t>
            </a:r>
            <a:endParaRPr lang="es-DO" dirty="0"/>
          </a:p>
          <a:p>
            <a:pPr algn="just"/>
            <a:r>
              <a:rPr lang="es-DO" dirty="0"/>
              <a:t>Caer en el funcionalismo (se copia mal</a:t>
            </a:r>
            <a:r>
              <a:rPr lang="es-DO" dirty="0" smtClean="0"/>
              <a:t>).</a:t>
            </a:r>
            <a:endParaRPr lang="es-DO" dirty="0"/>
          </a:p>
          <a:p>
            <a:pPr algn="just"/>
            <a:r>
              <a:rPr lang="es-DO" dirty="0"/>
              <a:t>Demasiada </a:t>
            </a:r>
            <a:r>
              <a:rPr lang="es-DO" dirty="0" smtClean="0"/>
              <a:t>ambición </a:t>
            </a:r>
            <a:r>
              <a:rPr lang="es-DO" dirty="0"/>
              <a:t>vs </a:t>
            </a:r>
            <a:r>
              <a:rPr lang="es-DO" dirty="0" smtClean="0"/>
              <a:t>incrementalismo.</a:t>
            </a:r>
            <a:endParaRPr lang="es-DO" dirty="0"/>
          </a:p>
          <a:p>
            <a:pPr algn="just"/>
            <a:r>
              <a:rPr lang="es-DO" dirty="0"/>
              <a:t>Rigidez </a:t>
            </a:r>
            <a:r>
              <a:rPr lang="es-DO" dirty="0" smtClean="0"/>
              <a:t>planificadora. (inflexible)</a:t>
            </a:r>
            <a:endParaRPr lang="es-DO" dirty="0"/>
          </a:p>
          <a:p>
            <a:pPr algn="just"/>
            <a:r>
              <a:rPr lang="es-DO" dirty="0"/>
              <a:t>Centralidad ´Sorda</a:t>
            </a:r>
            <a:r>
              <a:rPr lang="es-DO" dirty="0" smtClean="0"/>
              <a:t>¨(concentrado solo en la alta gerencia).</a:t>
            </a:r>
            <a:endParaRPr lang="es-DO" dirty="0"/>
          </a:p>
          <a:p>
            <a:pPr algn="just"/>
            <a:r>
              <a:rPr lang="es-DO" dirty="0" smtClean="0"/>
              <a:t>Desconexión política.</a:t>
            </a:r>
            <a:endParaRPr lang="es-DO" dirty="0"/>
          </a:p>
          <a:p>
            <a:pPr algn="just"/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436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DO" sz="3600" i="1" u="sng" dirty="0" smtClean="0"/>
              <a:t>Quienes pueden innovar.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DO" dirty="0" smtClean="0"/>
              <a:t>Los Gobiernos. (servicio al ciudadano)</a:t>
            </a:r>
            <a:endParaRPr lang="es-DO" dirty="0"/>
          </a:p>
          <a:p>
            <a:pPr algn="just"/>
            <a:r>
              <a:rPr lang="es-DO" dirty="0" smtClean="0"/>
              <a:t>Las Academia.(generar conocimiento)</a:t>
            </a:r>
            <a:endParaRPr lang="es-DO" dirty="0"/>
          </a:p>
          <a:p>
            <a:pPr algn="just"/>
            <a:r>
              <a:rPr lang="es-DO" dirty="0" smtClean="0"/>
              <a:t>Los Sectores Privados. (rentabilidad </a:t>
            </a:r>
            <a:r>
              <a:rPr lang="es-DO" dirty="0"/>
              <a:t>de </a:t>
            </a:r>
            <a:r>
              <a:rPr lang="es-DO" dirty="0" smtClean="0"/>
              <a:t>bienes y servicios)</a:t>
            </a:r>
            <a:endParaRPr lang="es-DO" dirty="0"/>
          </a:p>
          <a:p>
            <a:pPr algn="just"/>
            <a:r>
              <a:rPr lang="es-DO" dirty="0" smtClean="0"/>
              <a:t>Los Cooperantes. (intercambiar conocimiento)</a:t>
            </a:r>
          </a:p>
          <a:p>
            <a:pPr algn="just"/>
            <a:endParaRPr lang="es-DO" dirty="0"/>
          </a:p>
          <a:p>
            <a:pPr marL="0" indent="0" algn="just">
              <a:buNone/>
            </a:pPr>
            <a:r>
              <a:rPr lang="es-DO" b="1" i="1" dirty="0" smtClean="0"/>
              <a:t>*** La multiplicidad  de intereses es la clave.</a:t>
            </a:r>
            <a:endParaRPr lang="es-DO" b="1" i="1" dirty="0"/>
          </a:p>
        </p:txBody>
      </p:sp>
    </p:spTree>
    <p:extLst>
      <p:ext uri="{BB962C8B-B14F-4D97-AF65-F5344CB8AC3E}">
        <p14:creationId xmlns:p14="http://schemas.microsoft.com/office/powerpoint/2010/main" val="368202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u="sng" dirty="0" err="1" smtClean="0"/>
              <a:t>Porque</a:t>
            </a:r>
            <a:r>
              <a:rPr lang="en-US" sz="3600" i="1" u="sng" dirty="0" smtClean="0"/>
              <a:t> </a:t>
            </a:r>
            <a:r>
              <a:rPr lang="en-US" sz="3600" i="1" u="sng" dirty="0" err="1" smtClean="0"/>
              <a:t>Innovan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DO" b="1" dirty="0" smtClean="0"/>
              <a:t>Empresas Privadas</a:t>
            </a:r>
          </a:p>
          <a:p>
            <a:pPr marL="0" indent="0" algn="just">
              <a:buNone/>
            </a:pPr>
            <a:r>
              <a:rPr lang="es-DO" dirty="0" smtClean="0"/>
              <a:t>Lo pide el cliente.</a:t>
            </a:r>
          </a:p>
          <a:p>
            <a:pPr marL="0" indent="0" algn="just">
              <a:buNone/>
            </a:pPr>
            <a:r>
              <a:rPr lang="es-DO" dirty="0" smtClean="0"/>
              <a:t>La competencia.</a:t>
            </a:r>
          </a:p>
          <a:p>
            <a:pPr marL="0" indent="0" algn="just">
              <a:buNone/>
            </a:pPr>
            <a:endParaRPr lang="es-DO" dirty="0" smtClean="0"/>
          </a:p>
          <a:p>
            <a:pPr algn="just"/>
            <a:r>
              <a:rPr lang="es-DO" b="1" dirty="0" smtClean="0"/>
              <a:t>Empresas Publicas</a:t>
            </a:r>
          </a:p>
          <a:p>
            <a:pPr marL="0" indent="0" algn="just">
              <a:buNone/>
            </a:pPr>
            <a:r>
              <a:rPr lang="es-DO" dirty="0" smtClean="0"/>
              <a:t>Solo pueden innovar si tienen implantado un sistema de gestión orientado a la innovación.</a:t>
            </a:r>
          </a:p>
          <a:p>
            <a:pPr marL="0" indent="0" algn="just">
              <a:buNone/>
            </a:pPr>
            <a:r>
              <a:rPr lang="es-DO" dirty="0" smtClean="0"/>
              <a:t>Crear la figura del cliente.</a:t>
            </a:r>
          </a:p>
          <a:p>
            <a:pPr marL="0" indent="0" algn="just">
              <a:buNone/>
            </a:pPr>
            <a:r>
              <a:rPr lang="es-DO" dirty="0" smtClean="0"/>
              <a:t>Servicios a diferentes grupos de interés.</a:t>
            </a:r>
          </a:p>
          <a:p>
            <a:pPr marL="0" indent="0" algn="just">
              <a:buNone/>
            </a:pP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68361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DO" u="sng" dirty="0" smtClean="0"/>
              <a:t>Claves para la Innovación</a:t>
            </a:r>
            <a:endParaRPr lang="es-DO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DO" dirty="0" smtClean="0"/>
              <a:t> </a:t>
            </a:r>
            <a:r>
              <a:rPr lang="es-DO" sz="3200" dirty="0" smtClean="0"/>
              <a:t>Gobierno Abierto</a:t>
            </a:r>
          </a:p>
          <a:p>
            <a:r>
              <a:rPr lang="es-DO" sz="3200" dirty="0" smtClean="0"/>
              <a:t>Colaboración</a:t>
            </a:r>
            <a:endParaRPr lang="es-DO" sz="3200" dirty="0"/>
          </a:p>
        </p:txBody>
      </p:sp>
    </p:spTree>
    <p:extLst>
      <p:ext uri="{BB962C8B-B14F-4D97-AF65-F5344CB8AC3E}">
        <p14:creationId xmlns:p14="http://schemas.microsoft.com/office/powerpoint/2010/main" val="3786164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DO" sz="3600" i="1" u="sng" dirty="0" smtClean="0"/>
              <a:t>Desafíos</a:t>
            </a:r>
            <a:r>
              <a:rPr lang="en-US" sz="3600" i="1" u="sng" dirty="0" smtClean="0"/>
              <a:t> 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DO" dirty="0"/>
              <a:t>Débil efectividad del gobierno y del rol de las </a:t>
            </a:r>
            <a:r>
              <a:rPr lang="es-DO" dirty="0" smtClean="0"/>
              <a:t>leyes.</a:t>
            </a:r>
            <a:endParaRPr lang="es-DO" dirty="0"/>
          </a:p>
          <a:p>
            <a:pPr lvl="0"/>
            <a:r>
              <a:rPr lang="es-DO" dirty="0"/>
              <a:t>Insatisfacción con servicios </a:t>
            </a:r>
            <a:r>
              <a:rPr lang="es-DO" dirty="0" smtClean="0"/>
              <a:t>públicos.</a:t>
            </a:r>
            <a:endParaRPr lang="es-DO" dirty="0"/>
          </a:p>
          <a:p>
            <a:pPr lvl="0"/>
            <a:r>
              <a:rPr lang="es-DO" dirty="0"/>
              <a:t>Gestión de la </a:t>
            </a:r>
            <a:r>
              <a:rPr lang="es-DO" dirty="0" smtClean="0"/>
              <a:t>abundancia.</a:t>
            </a:r>
            <a:endParaRPr lang="es-DO" dirty="0"/>
          </a:p>
          <a:p>
            <a:pPr marL="0" indent="0">
              <a:buNone/>
            </a:pP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285404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i="1" u="sng" dirty="0" err="1" smtClean="0"/>
              <a:t>Ventajas</a:t>
            </a:r>
            <a:r>
              <a:rPr lang="en-US" sz="3600" i="1" u="sng" dirty="0" smtClean="0"/>
              <a:t> 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s-DO" dirty="0" smtClean="0"/>
              <a:t>Ventaja competitiva.</a:t>
            </a:r>
          </a:p>
          <a:p>
            <a:pPr lvl="0"/>
            <a:r>
              <a:rPr lang="en-US" dirty="0" err="1" smtClean="0"/>
              <a:t>Ahorro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Mayor </a:t>
            </a:r>
            <a:r>
              <a:rPr lang="es-DO" dirty="0" smtClean="0"/>
              <a:t>organización.</a:t>
            </a:r>
            <a:r>
              <a:rPr lang="en-US" dirty="0" smtClean="0"/>
              <a:t> </a:t>
            </a:r>
            <a:endParaRPr lang="es-DO" dirty="0"/>
          </a:p>
          <a:p>
            <a:pPr marL="0" indent="0">
              <a:buNone/>
            </a:pP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1236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DO" dirty="0" smtClean="0"/>
              <a:t>Innovación en la administración publica</a:t>
            </a:r>
            <a:endParaRPr lang="es-D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2119257"/>
            <a:ext cx="6493336" cy="3603812"/>
          </a:xfrm>
        </p:spPr>
        <p:txBody>
          <a:bodyPr/>
          <a:lstStyle/>
          <a:p>
            <a:pPr algn="just"/>
            <a:r>
              <a:rPr lang="es-DO" dirty="0" smtClean="0"/>
              <a:t>La ciudadanía demanda una administración inteligente, pensante, innovadora, flexible y eficaz. Capaz de corregir sus errores, aprender de la experiencia y sensible a las fuerzas que actúan tanto en su entorno como internamente.</a:t>
            </a:r>
          </a:p>
          <a:p>
            <a:pPr algn="just"/>
            <a:r>
              <a:rPr lang="es-DO" dirty="0" smtClean="0"/>
              <a:t>Las organizaciones innovan por:</a:t>
            </a:r>
          </a:p>
          <a:p>
            <a:pPr algn="just"/>
            <a:r>
              <a:rPr lang="es-DO" dirty="0" smtClean="0"/>
              <a:t>-Presiones del Mercado</a:t>
            </a:r>
          </a:p>
          <a:p>
            <a:pPr algn="just"/>
            <a:r>
              <a:rPr lang="es-DO" dirty="0" smtClean="0"/>
              <a:t>-A petición de clientes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9623894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DO" dirty="0"/>
              <a:t>Innovación en la administración publica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2119257"/>
            <a:ext cx="6565344" cy="3603812"/>
          </a:xfrm>
        </p:spPr>
        <p:txBody>
          <a:bodyPr/>
          <a:lstStyle/>
          <a:p>
            <a:pPr marL="0" indent="0" algn="just">
              <a:buNone/>
            </a:pPr>
            <a:r>
              <a:rPr lang="es-DO" dirty="0" smtClean="0"/>
              <a:t>- Siguiendo la innovación de los competidores</a:t>
            </a:r>
          </a:p>
          <a:p>
            <a:pPr marL="0" indent="0" algn="just">
              <a:buNone/>
            </a:pPr>
            <a:r>
              <a:rPr lang="es-DO" dirty="0" smtClean="0"/>
              <a:t>-Solo pueden innovar si tienen implantado un sistema de gestión orientado a la innovación.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9720952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DO" dirty="0" smtClean="0"/>
              <a:t>Administración Publica Moderna</a:t>
            </a:r>
            <a:br>
              <a:rPr lang="es-DO" dirty="0" smtClean="0"/>
            </a:br>
            <a:endParaRPr lang="es-D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1916832"/>
            <a:ext cx="6196405" cy="403244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DO" b="1" dirty="0" smtClean="0"/>
              <a:t>La Administración publica moderna debe</a:t>
            </a:r>
            <a:r>
              <a:rPr lang="es-DO" dirty="0" smtClean="0"/>
              <a:t>:</a:t>
            </a:r>
          </a:p>
          <a:p>
            <a:pPr algn="just"/>
            <a:r>
              <a:rPr lang="es-DO" dirty="0" smtClean="0"/>
              <a:t> Estar al servicio publico</a:t>
            </a:r>
          </a:p>
          <a:p>
            <a:pPr algn="just"/>
            <a:r>
              <a:rPr lang="es-DO" dirty="0" smtClean="0"/>
              <a:t>*Inspirado en objetivos y a resultados</a:t>
            </a:r>
          </a:p>
          <a:p>
            <a:pPr algn="just"/>
            <a:r>
              <a:rPr lang="es-DO" dirty="0" smtClean="0"/>
              <a:t>Orientado al cliente/grupos de interés</a:t>
            </a:r>
          </a:p>
          <a:p>
            <a:pPr algn="just"/>
            <a:r>
              <a:rPr lang="es-DO" dirty="0" smtClean="0"/>
              <a:t>Visión por procesos</a:t>
            </a:r>
          </a:p>
          <a:p>
            <a:pPr algn="just"/>
            <a:r>
              <a:rPr lang="es-DO" dirty="0" smtClean="0"/>
              <a:t>El ciudadano/ cliente es el eje fundamental</a:t>
            </a:r>
          </a:p>
          <a:p>
            <a:pPr algn="just"/>
            <a:r>
              <a:rPr lang="es-DO" dirty="0" smtClean="0"/>
              <a:t>Normas de referencia</a:t>
            </a:r>
          </a:p>
          <a:p>
            <a:pPr algn="just"/>
            <a:r>
              <a:rPr lang="es-DO" dirty="0" smtClean="0"/>
              <a:t>Trabajo en equipo </a:t>
            </a:r>
          </a:p>
          <a:p>
            <a:pPr algn="just"/>
            <a:r>
              <a:rPr lang="es-DO" dirty="0" smtClean="0"/>
              <a:t>Proactiva</a:t>
            </a:r>
          </a:p>
          <a:p>
            <a:pPr algn="just"/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6475465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DO" dirty="0" smtClean="0"/>
              <a:t>Pasos para la innovación de productos y servicios </a:t>
            </a:r>
            <a:endParaRPr lang="es-D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75656" y="2204864"/>
            <a:ext cx="6196405" cy="3603812"/>
          </a:xfrm>
        </p:spPr>
        <p:txBody>
          <a:bodyPr/>
          <a:lstStyle/>
          <a:p>
            <a:pPr algn="just"/>
            <a:r>
              <a:rPr lang="es-DO" b="1" dirty="0" smtClean="0"/>
              <a:t>Conocimiento de nosotros mismos:</a:t>
            </a:r>
          </a:p>
          <a:p>
            <a:pPr marL="0" indent="0" algn="just">
              <a:buNone/>
            </a:pPr>
            <a:r>
              <a:rPr lang="es-DO" dirty="0" smtClean="0"/>
              <a:t>Quienes somos</a:t>
            </a:r>
          </a:p>
          <a:p>
            <a:pPr marL="0" indent="0" algn="just">
              <a:buNone/>
            </a:pPr>
            <a:r>
              <a:rPr lang="es-DO" dirty="0" smtClean="0"/>
              <a:t>Que hacemos</a:t>
            </a:r>
          </a:p>
          <a:p>
            <a:pPr marL="0" indent="0" algn="just">
              <a:buNone/>
            </a:pPr>
            <a:r>
              <a:rPr lang="es-DO" dirty="0" smtClean="0"/>
              <a:t>Como lo hacemos</a:t>
            </a:r>
          </a:p>
          <a:p>
            <a:pPr marL="0" indent="0" algn="just">
              <a:buNone/>
            </a:pPr>
            <a:r>
              <a:rPr lang="es-DO" dirty="0" smtClean="0"/>
              <a:t>Porque lo hacemos como lo hacemos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2023532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1412776"/>
            <a:ext cx="6400800" cy="685800"/>
          </a:xfrm>
        </p:spPr>
        <p:txBody>
          <a:bodyPr>
            <a:noAutofit/>
          </a:bodyPr>
          <a:lstStyle/>
          <a:p>
            <a:r>
              <a:rPr lang="es-DO" sz="3600" i="1" u="sng" dirty="0" smtClean="0"/>
              <a:t>Definiciones de Innovación.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3648" y="2708920"/>
            <a:ext cx="6400800" cy="3048001"/>
          </a:xfrm>
        </p:spPr>
        <p:txBody>
          <a:bodyPr/>
          <a:lstStyle/>
          <a:p>
            <a:pPr algn="just"/>
            <a:r>
              <a:rPr lang="es-DO" dirty="0" smtClean="0"/>
              <a:t>Crear, innovar, desarrollar, hacer nuevas cosas.</a:t>
            </a:r>
          </a:p>
          <a:p>
            <a:pPr algn="just"/>
            <a:r>
              <a:rPr lang="es-DO" dirty="0" smtClean="0"/>
              <a:t>Innovación en la gestión publica: es un proceso de adopción que se va consolidando en etapas.</a:t>
            </a:r>
          </a:p>
          <a:p>
            <a:pPr algn="just"/>
            <a:r>
              <a:rPr lang="es-DO" dirty="0" smtClean="0"/>
              <a:t>I+D+I </a:t>
            </a:r>
            <a:r>
              <a:rPr lang="en-US" dirty="0" smtClean="0"/>
              <a:t>= </a:t>
            </a:r>
            <a:r>
              <a:rPr lang="es-DO" dirty="0" smtClean="0"/>
              <a:t>Investigación + Desarrollo + innovación. </a:t>
            </a:r>
          </a:p>
          <a:p>
            <a:pPr algn="just"/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51228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3648" y="2420888"/>
            <a:ext cx="6709360" cy="3603812"/>
          </a:xfrm>
        </p:spPr>
        <p:txBody>
          <a:bodyPr/>
          <a:lstStyle/>
          <a:p>
            <a:pPr algn="just"/>
            <a:r>
              <a:rPr lang="es-DO" dirty="0" smtClean="0"/>
              <a:t>1. Elaborar el proceso</a:t>
            </a:r>
          </a:p>
          <a:p>
            <a:pPr algn="just"/>
            <a:r>
              <a:rPr lang="es-DO" dirty="0" smtClean="0"/>
              <a:t>2. Tramite: asociado a la disposición legal</a:t>
            </a:r>
          </a:p>
          <a:p>
            <a:pPr algn="just"/>
            <a:r>
              <a:rPr lang="es-DO" dirty="0" smtClean="0"/>
              <a:t>3 Objetivos: del proceso (puede ser mas de uno)</a:t>
            </a:r>
          </a:p>
          <a:p>
            <a:pPr algn="just"/>
            <a:r>
              <a:rPr lang="es-DO" dirty="0" smtClean="0"/>
              <a:t>4. ventaja económica: economía/</a:t>
            </a:r>
            <a:r>
              <a:rPr lang="es-DO" dirty="0" err="1" smtClean="0"/>
              <a:t>eficientizacion</a:t>
            </a:r>
            <a:endParaRPr lang="es-DO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DO" dirty="0" smtClean="0"/>
              <a:t>Pasos para la innovación de productos y servicios 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4109438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DO" dirty="0" smtClean="0"/>
              <a:t>Innovación</a:t>
            </a:r>
            <a:endParaRPr lang="es-D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2119257"/>
            <a:ext cx="6421328" cy="3603812"/>
          </a:xfrm>
        </p:spPr>
        <p:txBody>
          <a:bodyPr/>
          <a:lstStyle/>
          <a:p>
            <a:pPr algn="just"/>
            <a:r>
              <a:rPr lang="es-DO" dirty="0" smtClean="0"/>
              <a:t>La innovación no depende del tamaño de la organización ni de la inversión.</a:t>
            </a:r>
          </a:p>
          <a:p>
            <a:pPr algn="just"/>
            <a:r>
              <a:rPr lang="es-DO" dirty="0" smtClean="0"/>
              <a:t>Se necesita de un sistema-procesos  (no necesita asesoría externa)</a:t>
            </a:r>
          </a:p>
          <a:p>
            <a:pPr algn="just"/>
            <a:r>
              <a:rPr lang="es-DO" dirty="0" smtClean="0"/>
              <a:t>Necesita un liderazgo</a:t>
            </a:r>
          </a:p>
          <a:p>
            <a:pPr algn="just"/>
            <a:r>
              <a:rPr lang="es-DO" dirty="0" smtClean="0"/>
              <a:t>Debe partir de los trabajadores públicos</a:t>
            </a:r>
          </a:p>
          <a:p>
            <a:pPr algn="just"/>
            <a:r>
              <a:rPr lang="es-DO" dirty="0" smtClean="0"/>
              <a:t>Debe orientarse al ciudadano/cliente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314150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DO" u="sng" dirty="0" smtClean="0"/>
              <a:t>Innovación</a:t>
            </a:r>
            <a:endParaRPr lang="es-DO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2119257"/>
            <a:ext cx="6565344" cy="3603812"/>
          </a:xfrm>
        </p:spPr>
        <p:txBody>
          <a:bodyPr/>
          <a:lstStyle/>
          <a:p>
            <a:pPr marL="0" indent="0" algn="just">
              <a:buNone/>
            </a:pPr>
            <a:r>
              <a:rPr lang="es-DO" dirty="0" smtClean="0"/>
              <a:t>Es la nueva manera en que una organización opera :</a:t>
            </a:r>
          </a:p>
          <a:p>
            <a:pPr algn="just"/>
            <a:r>
              <a:rPr lang="es-DO" dirty="0" smtClean="0"/>
              <a:t>Eficacia</a:t>
            </a:r>
          </a:p>
          <a:p>
            <a:pPr algn="just"/>
            <a:r>
              <a:rPr lang="es-DO" dirty="0" smtClean="0"/>
              <a:t>Eficiencia</a:t>
            </a:r>
          </a:p>
          <a:p>
            <a:pPr algn="just"/>
            <a:r>
              <a:rPr lang="es-DO" dirty="0" smtClean="0"/>
              <a:t>Calidad del servicio</a:t>
            </a:r>
          </a:p>
          <a:p>
            <a:pPr algn="just"/>
            <a:r>
              <a:rPr lang="es-DO" dirty="0" smtClean="0"/>
              <a:t>Satisfacción Ciudadana</a:t>
            </a:r>
          </a:p>
          <a:p>
            <a:pPr algn="just"/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586075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980728"/>
            <a:ext cx="6544816" cy="685800"/>
          </a:xfrm>
        </p:spPr>
        <p:txBody>
          <a:bodyPr>
            <a:noAutofit/>
          </a:bodyPr>
          <a:lstStyle/>
          <a:p>
            <a:r>
              <a:rPr lang="es-DO" sz="3600" i="1" u="sng" dirty="0"/>
              <a:t>Tendencias administración </a:t>
            </a:r>
            <a:r>
              <a:rPr lang="es-DO" sz="3600" i="1" u="sng" dirty="0" smtClean="0"/>
              <a:t>publica.  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es-DO" b="1" dirty="0"/>
              <a:t>Modelo tradicional</a:t>
            </a:r>
            <a:r>
              <a:rPr lang="es-DO" dirty="0"/>
              <a:t>: Siglo XIX, administración por normas y leyes</a:t>
            </a:r>
            <a:r>
              <a:rPr lang="es-DO" dirty="0" smtClean="0"/>
              <a:t>. Uso Patrimonial, el clientelismo. Comportamientos estanco,</a:t>
            </a:r>
            <a:endParaRPr lang="es-DO" dirty="0"/>
          </a:p>
          <a:p>
            <a:pPr lvl="0" algn="just"/>
            <a:r>
              <a:rPr lang="es-DO" b="1" dirty="0"/>
              <a:t>Nueva gestión pública</a:t>
            </a:r>
            <a:r>
              <a:rPr lang="es-DO" dirty="0"/>
              <a:t>: Libro Crisis Bienestar 1975, de acuerdo a este libro se generan técnicas administrativas aplicadas a la administración pública.</a:t>
            </a:r>
          </a:p>
          <a:p>
            <a:pPr algn="just"/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21857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DO" dirty="0" smtClean="0"/>
              <a:t>Nuevo paradigma en la  </a:t>
            </a:r>
            <a:r>
              <a:rPr lang="es-DO" dirty="0"/>
              <a:t>administración publica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63040" y="2119257"/>
            <a:ext cx="6493336" cy="3603812"/>
          </a:xfrm>
        </p:spPr>
        <p:txBody>
          <a:bodyPr/>
          <a:lstStyle/>
          <a:p>
            <a:pPr algn="just"/>
            <a:r>
              <a:rPr lang="es-DO" b="1" dirty="0"/>
              <a:t>Gobierno Receptivo</a:t>
            </a:r>
            <a:r>
              <a:rPr lang="es-DO" dirty="0"/>
              <a:t>: gobierno busca valor público, ayuda a los ciudadanos tomando valor humano (nueva tendencia de participación ciudadana</a:t>
            </a:r>
            <a:r>
              <a:rPr lang="es-DO" dirty="0" smtClean="0"/>
              <a:t>).Democratización, gobiernos abiertos, uso de tecnologías, automatización de los servicios públicos.</a:t>
            </a:r>
          </a:p>
          <a:p>
            <a:pPr algn="just"/>
            <a:r>
              <a:rPr lang="es-DO" dirty="0" smtClean="0"/>
              <a:t>Papel central de </a:t>
            </a:r>
            <a:r>
              <a:rPr lang="es-DO" dirty="0" smtClean="0"/>
              <a:t>los </a:t>
            </a:r>
            <a:r>
              <a:rPr lang="es-DO" dirty="0" smtClean="0"/>
              <a:t>ciudadanos que interactúan con el gobierno.</a:t>
            </a:r>
            <a:endParaRPr lang="es-DO" dirty="0"/>
          </a:p>
          <a:p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2886109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DO" u="sng" dirty="0" smtClean="0"/>
              <a:t>Retos </a:t>
            </a:r>
            <a:endParaRPr lang="es-DO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DO" dirty="0" smtClean="0"/>
              <a:t>Los ciudadanos de hoy en día:</a:t>
            </a:r>
          </a:p>
          <a:p>
            <a:r>
              <a:rPr lang="es-DO" dirty="0" smtClean="0"/>
              <a:t>Sabemos  mas</a:t>
            </a:r>
          </a:p>
          <a:p>
            <a:r>
              <a:rPr lang="es-DO" dirty="0" smtClean="0"/>
              <a:t>Tenemos mas</a:t>
            </a:r>
          </a:p>
          <a:p>
            <a:r>
              <a:rPr lang="es-DO" dirty="0" smtClean="0"/>
              <a:t>Queremos mas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694192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087016"/>
            <a:ext cx="6696744" cy="685800"/>
          </a:xfrm>
        </p:spPr>
        <p:txBody>
          <a:bodyPr>
            <a:noAutofit/>
          </a:bodyPr>
          <a:lstStyle/>
          <a:p>
            <a:r>
              <a:rPr lang="es-DO" sz="3600" i="1" u="sng" dirty="0"/>
              <a:t>Tendencias administración </a:t>
            </a:r>
            <a:r>
              <a:rPr lang="es-DO" sz="3600" i="1" u="sng" dirty="0" smtClean="0"/>
              <a:t>pública </a:t>
            </a:r>
            <a:r>
              <a:rPr lang="es-DO" sz="3600" i="1" u="sng" dirty="0" err="1" smtClean="0"/>
              <a:t>Korea</a:t>
            </a:r>
            <a:r>
              <a:rPr lang="es-DO" sz="3600" i="1" u="sng" dirty="0" smtClean="0"/>
              <a:t>.  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2564904"/>
            <a:ext cx="7344816" cy="3744416"/>
          </a:xfrm>
        </p:spPr>
        <p:txBody>
          <a:bodyPr>
            <a:normAutofit/>
          </a:bodyPr>
          <a:lstStyle/>
          <a:p>
            <a:pPr lvl="0" algn="just"/>
            <a:r>
              <a:rPr lang="es-DO" sz="2000" dirty="0" err="1" smtClean="0"/>
              <a:t>Gov</a:t>
            </a:r>
            <a:r>
              <a:rPr lang="es-DO" sz="2000" dirty="0" smtClean="0"/>
              <a:t> 1.0	1995-2000	Orientación gobierno/ 					dirección wire.</a:t>
            </a:r>
          </a:p>
          <a:p>
            <a:pPr lvl="0" algn="just"/>
            <a:r>
              <a:rPr lang="es-DO" sz="2000" dirty="0" err="1" smtClean="0"/>
              <a:t>Gov</a:t>
            </a:r>
            <a:r>
              <a:rPr lang="es-DO" sz="2000" dirty="0" smtClean="0"/>
              <a:t> 2.0	2005-2010	Orientación ciudadano</a:t>
            </a:r>
          </a:p>
          <a:p>
            <a:pPr marL="0" lvl="0" indent="0" algn="just">
              <a:buNone/>
            </a:pPr>
            <a:r>
              <a:rPr lang="es-DO" sz="2000" dirty="0" smtClean="0"/>
              <a:t>				Dirección reciproca/</a:t>
            </a:r>
            <a:r>
              <a:rPr lang="es-DO" sz="2000" dirty="0" err="1" smtClean="0"/>
              <a:t>wireless</a:t>
            </a:r>
            <a:r>
              <a:rPr lang="es-DO" sz="2000" dirty="0" smtClean="0"/>
              <a:t>.</a:t>
            </a:r>
          </a:p>
          <a:p>
            <a:pPr lvl="0" algn="just"/>
            <a:r>
              <a:rPr lang="es-DO" sz="2000" dirty="0" err="1" smtClean="0"/>
              <a:t>Gov</a:t>
            </a:r>
            <a:r>
              <a:rPr lang="es-DO" sz="2000" dirty="0" smtClean="0"/>
              <a:t> 3.0	2015-2020	Orientado al individuo </a:t>
            </a:r>
          </a:p>
          <a:p>
            <a:pPr marL="3657600" lvl="8" indent="0" algn="just">
              <a:buNone/>
            </a:pPr>
            <a:r>
              <a:rPr lang="es-DO" sz="2000" dirty="0" smtClean="0"/>
              <a:t>individual/wire y </a:t>
            </a:r>
            <a:r>
              <a:rPr lang="es-DO" sz="2000" dirty="0" err="1" smtClean="0"/>
              <a:t>wireless</a:t>
            </a:r>
            <a:r>
              <a:rPr lang="es-DO" sz="2000" dirty="0" smtClean="0"/>
              <a:t>.</a:t>
            </a:r>
          </a:p>
          <a:p>
            <a:pPr marL="0" indent="0" algn="just">
              <a:buNone/>
            </a:pPr>
            <a:r>
              <a:rPr lang="es-DO" sz="1600" dirty="0" smtClean="0"/>
              <a:t>	</a:t>
            </a:r>
          </a:p>
          <a:p>
            <a:pPr lvl="0" algn="just"/>
            <a:endParaRPr lang="es-DO" sz="1600" dirty="0" smtClean="0"/>
          </a:p>
          <a:p>
            <a:pPr marL="0" indent="0" algn="just">
              <a:buNone/>
            </a:pPr>
            <a:endParaRPr lang="es-DO" sz="1600" dirty="0"/>
          </a:p>
        </p:txBody>
      </p:sp>
    </p:spTree>
    <p:extLst>
      <p:ext uri="{BB962C8B-B14F-4D97-AF65-F5344CB8AC3E}">
        <p14:creationId xmlns:p14="http://schemas.microsoft.com/office/powerpoint/2010/main" val="314407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DO" sz="3600" i="1" u="sng" dirty="0" smtClean="0"/>
              <a:t>Estrategias</a:t>
            </a:r>
            <a:r>
              <a:rPr lang="en-US" sz="3600" i="1" u="sng" dirty="0" smtClean="0"/>
              <a:t> del GOV3.0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DO" dirty="0" smtClean="0"/>
              <a:t>Gobierno Orientado a Servicio.</a:t>
            </a:r>
          </a:p>
          <a:p>
            <a:r>
              <a:rPr lang="es-DO" dirty="0" smtClean="0"/>
              <a:t>Gobierno Competente.</a:t>
            </a:r>
          </a:p>
          <a:p>
            <a:r>
              <a:rPr lang="es-DO" dirty="0" smtClean="0"/>
              <a:t>Gobierno Transparente.</a:t>
            </a: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196634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DO" sz="3600" i="1" u="sng" dirty="0" smtClean="0"/>
              <a:t>Como innovar</a:t>
            </a:r>
            <a:endParaRPr lang="es-DO" sz="3600" i="1" u="sng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03648" y="1844824"/>
            <a:ext cx="6400800" cy="3048001"/>
          </a:xfrm>
        </p:spPr>
        <p:txBody>
          <a:bodyPr>
            <a:noAutofit/>
          </a:bodyPr>
          <a:lstStyle/>
          <a:p>
            <a:pPr lvl="0" algn="just"/>
            <a:r>
              <a:rPr lang="es-DO" sz="1800" dirty="0" smtClean="0"/>
              <a:t>Oportunidad.</a:t>
            </a:r>
            <a:endParaRPr lang="es-DO" sz="1800" dirty="0"/>
          </a:p>
          <a:p>
            <a:pPr marL="0" indent="0" algn="just">
              <a:buNone/>
            </a:pPr>
            <a:r>
              <a:rPr lang="es-DO" sz="1800" dirty="0"/>
              <a:t>Necesidad del </a:t>
            </a:r>
            <a:r>
              <a:rPr lang="es-DO" sz="1800" dirty="0" smtClean="0"/>
              <a:t>tema.</a:t>
            </a:r>
            <a:endParaRPr lang="es-DO" sz="1800" dirty="0"/>
          </a:p>
          <a:p>
            <a:pPr marL="0" indent="0" algn="just">
              <a:buNone/>
            </a:pPr>
            <a:r>
              <a:rPr lang="es-DO" sz="1800" dirty="0"/>
              <a:t>Bola de nieve (gran problema publico</a:t>
            </a:r>
            <a:r>
              <a:rPr lang="es-DO" sz="1800" dirty="0" smtClean="0"/>
              <a:t>).</a:t>
            </a:r>
            <a:endParaRPr lang="es-DO" sz="1800" dirty="0"/>
          </a:p>
          <a:p>
            <a:pPr lvl="0" algn="just"/>
            <a:r>
              <a:rPr lang="es-DO" sz="1800" dirty="0" smtClean="0"/>
              <a:t>Diagnostico.</a:t>
            </a:r>
            <a:endParaRPr lang="es-DO" sz="1800" dirty="0"/>
          </a:p>
          <a:p>
            <a:pPr marL="0" indent="0" algn="just">
              <a:buNone/>
            </a:pPr>
            <a:r>
              <a:rPr lang="es-DO" sz="1800" dirty="0"/>
              <a:t>Que hay, que recursos tenemos, experiencias en otros estados, donde queremos </a:t>
            </a:r>
            <a:r>
              <a:rPr lang="es-DO" sz="1800" dirty="0" smtClean="0"/>
              <a:t>ir.</a:t>
            </a:r>
            <a:endParaRPr lang="es-DO" sz="1800" dirty="0"/>
          </a:p>
          <a:p>
            <a:pPr lvl="0" algn="just"/>
            <a:r>
              <a:rPr lang="es-DO" sz="1800" dirty="0" smtClean="0"/>
              <a:t>Movilización.</a:t>
            </a:r>
            <a:endParaRPr lang="es-DO" sz="1800" dirty="0"/>
          </a:p>
          <a:p>
            <a:pPr marL="0" indent="0" algn="just">
              <a:buNone/>
            </a:pPr>
            <a:r>
              <a:rPr lang="es-DO" sz="1800" dirty="0"/>
              <a:t>Captar apoyo del sector publico, </a:t>
            </a:r>
            <a:r>
              <a:rPr lang="es-DO" sz="1800" dirty="0" smtClean="0"/>
              <a:t>ciudadano.</a:t>
            </a:r>
            <a:endParaRPr lang="es-DO" sz="1800" dirty="0"/>
          </a:p>
          <a:p>
            <a:pPr lvl="0" algn="just"/>
            <a:r>
              <a:rPr lang="es-DO" sz="1800" dirty="0" smtClean="0"/>
              <a:t>Incubación.</a:t>
            </a:r>
            <a:endParaRPr lang="es-DO" sz="1800" dirty="0"/>
          </a:p>
          <a:p>
            <a:pPr marL="0" indent="0" algn="just">
              <a:buNone/>
            </a:pPr>
            <a:r>
              <a:rPr lang="es-DO" sz="1800" dirty="0"/>
              <a:t>Proyecto </a:t>
            </a:r>
            <a:r>
              <a:rPr lang="es-DO" sz="1800" dirty="0" smtClean="0"/>
              <a:t>piloto.</a:t>
            </a:r>
            <a:endParaRPr lang="es-DO" sz="1800" dirty="0"/>
          </a:p>
          <a:p>
            <a:pPr lvl="0" algn="just"/>
            <a:r>
              <a:rPr lang="es-DO" sz="1800" dirty="0" smtClean="0"/>
              <a:t>Contagio.</a:t>
            </a:r>
            <a:endParaRPr lang="es-DO" sz="1800" dirty="0"/>
          </a:p>
          <a:p>
            <a:pPr marL="0" indent="0" algn="just">
              <a:buNone/>
            </a:pPr>
            <a:r>
              <a:rPr lang="es-DO" sz="1800" dirty="0"/>
              <a:t>Compartir con otras </a:t>
            </a:r>
            <a:r>
              <a:rPr lang="es-DO" sz="1800" dirty="0" smtClean="0"/>
              <a:t>entidades.</a:t>
            </a:r>
            <a:endParaRPr lang="es-DO" sz="1800" dirty="0"/>
          </a:p>
          <a:p>
            <a:pPr lvl="0" algn="just"/>
            <a:r>
              <a:rPr lang="es-DO" sz="1800" dirty="0" smtClean="0"/>
              <a:t>Consolidación.</a:t>
            </a:r>
            <a:endParaRPr lang="es-DO" sz="1800" dirty="0"/>
          </a:p>
          <a:p>
            <a:pPr algn="just"/>
            <a:endParaRPr lang="es-DO" sz="1800" dirty="0"/>
          </a:p>
        </p:txBody>
      </p:sp>
    </p:spTree>
    <p:extLst>
      <p:ext uri="{BB962C8B-B14F-4D97-AF65-F5344CB8AC3E}">
        <p14:creationId xmlns:p14="http://schemas.microsoft.com/office/powerpoint/2010/main" val="281890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102</TotalTime>
  <Words>694</Words>
  <Application>Microsoft Office PowerPoint</Application>
  <PresentationFormat>Presentación en pantalla (4:3)</PresentationFormat>
  <Paragraphs>117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2" baseType="lpstr">
      <vt:lpstr>Chincheta</vt:lpstr>
      <vt:lpstr>Seminario Internacional de Innovación y Modernización en la Administración Pública</vt:lpstr>
      <vt:lpstr>Definiciones de Innovación.</vt:lpstr>
      <vt:lpstr>Innovación</vt:lpstr>
      <vt:lpstr>Tendencias administración publica.  </vt:lpstr>
      <vt:lpstr>Nuevo paradigma en la  administración publica</vt:lpstr>
      <vt:lpstr>Retos </vt:lpstr>
      <vt:lpstr>Tendencias administración pública Korea.  </vt:lpstr>
      <vt:lpstr>Estrategias del GOV3.0</vt:lpstr>
      <vt:lpstr>Como innovar</vt:lpstr>
      <vt:lpstr>Como no innovar </vt:lpstr>
      <vt:lpstr>Quienes pueden innovar.</vt:lpstr>
      <vt:lpstr>Porque Innovan</vt:lpstr>
      <vt:lpstr>Claves para la Innovación</vt:lpstr>
      <vt:lpstr>Desafíos </vt:lpstr>
      <vt:lpstr>Ventajas </vt:lpstr>
      <vt:lpstr>Innovación en la administración publica</vt:lpstr>
      <vt:lpstr>Innovación en la administración publica</vt:lpstr>
      <vt:lpstr>Administración Publica Moderna </vt:lpstr>
      <vt:lpstr>Pasos para la innovación de productos y servicios </vt:lpstr>
      <vt:lpstr>Pasos para la innovación de productos y servicios </vt:lpstr>
      <vt:lpstr>Innovación</vt:lpstr>
    </vt:vector>
  </TitlesOfParts>
  <Company>IDAC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Seminario Internacional de Innovación y Modernización en la Administración Pública</dc:title>
  <dc:creator>Rosa Moquete</dc:creator>
  <cp:lastModifiedBy>Rosa Moquete</cp:lastModifiedBy>
  <cp:revision>10</cp:revision>
  <dcterms:created xsi:type="dcterms:W3CDTF">2015-05-08T18:57:25Z</dcterms:created>
  <dcterms:modified xsi:type="dcterms:W3CDTF">2015-05-19T18:05:43Z</dcterms:modified>
</cp:coreProperties>
</file>