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handoutMasterIdLst>
    <p:handoutMasterId r:id="rId29"/>
  </p:handoutMasterIdLst>
  <p:sldIdLst>
    <p:sldId id="256" r:id="rId3"/>
    <p:sldId id="269" r:id="rId4"/>
    <p:sldId id="315" r:id="rId5"/>
    <p:sldId id="317" r:id="rId6"/>
    <p:sldId id="316" r:id="rId7"/>
    <p:sldId id="319" r:id="rId8"/>
    <p:sldId id="320" r:id="rId9"/>
    <p:sldId id="314" r:id="rId10"/>
    <p:sldId id="322" r:id="rId11"/>
    <p:sldId id="321" r:id="rId12"/>
    <p:sldId id="323" r:id="rId13"/>
    <p:sldId id="324" r:id="rId14"/>
    <p:sldId id="325" r:id="rId15"/>
    <p:sldId id="328" r:id="rId16"/>
    <p:sldId id="329" r:id="rId17"/>
    <p:sldId id="330" r:id="rId18"/>
    <p:sldId id="327" r:id="rId19"/>
    <p:sldId id="334" r:id="rId20"/>
    <p:sldId id="331" r:id="rId21"/>
    <p:sldId id="335" r:id="rId22"/>
    <p:sldId id="332" r:id="rId23"/>
    <p:sldId id="336" r:id="rId24"/>
    <p:sldId id="333" r:id="rId25"/>
    <p:sldId id="284" r:id="rId26"/>
    <p:sldId id="310" r:id="rId27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briel  Medina" initials="GM" lastIdx="0" clrIdx="0"/>
  <p:cmAuthor id="1" name="Ingrid D Gomez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17" autoAdjust="0"/>
  </p:normalViewPr>
  <p:slideViewPr>
    <p:cSldViewPr>
      <p:cViewPr>
        <p:scale>
          <a:sx n="80" d="100"/>
          <a:sy n="80" d="100"/>
        </p:scale>
        <p:origin x="-45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2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6E7D4-B5C7-4380-85B2-E6BAFEB2D6B1}" type="datetimeFigureOut">
              <a:rPr lang="es-DO" smtClean="0"/>
              <a:pPr/>
              <a:t>05/06/2018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5B582-F9A4-4DAD-A60D-65288F623C53}" type="slidenum">
              <a:rPr lang="es-DO" smtClean="0"/>
              <a:pPr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9154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A37D1-4339-48A9-894F-9E6DC7F3772C}" type="datetimeFigureOut">
              <a:rPr lang="es-DO" smtClean="0"/>
              <a:pPr/>
              <a:t>05/06/2018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AD069-514A-4641-ACDE-7D0A0CEC88A7}" type="slidenum">
              <a:rPr lang="es-DO" smtClean="0"/>
              <a:pPr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07960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AD069-514A-4641-ACDE-7D0A0CEC88A7}" type="slidenum">
              <a:rPr lang="es-DO" smtClean="0"/>
              <a:pPr/>
              <a:t>24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02051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AD069-514A-4641-ACDE-7D0A0CEC88A7}" type="slidenum">
              <a:rPr lang="es-DO" smtClean="0"/>
              <a:pPr/>
              <a:t>25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0205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solidFill>
            <a:schemeClr val="bg1"/>
          </a:solidFill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dirty="0" smtClean="0"/>
              <a:t>Haga clic para modificar el estilo de subtítulo del patrón</a:t>
            </a:r>
            <a:endParaRPr kumimoji="0" lang="en-US" dirty="0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320D18-214C-4E65-BBC1-CAB41647627B}" type="datetime1">
              <a:rPr lang="es-DO" smtClean="0"/>
              <a:t>05/06/2018</a:t>
            </a:fld>
            <a:endParaRPr lang="es-D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D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92696"/>
            <a:ext cx="53721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4C3979-D625-4BA2-8864-A7F53273F437}" type="datetime1">
              <a:rPr lang="es-DO" smtClean="0"/>
              <a:t>05/06/2018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3FD85F-9BA0-43BD-A720-84757055D005}" type="datetime1">
              <a:rPr lang="es-DO" smtClean="0"/>
              <a:t>05/06/2018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solidFill>
            <a:schemeClr val="bg1"/>
          </a:solidFill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dirty="0" smtClean="0"/>
              <a:t>Haga clic para modificar el estilo de subtítulo del patrón</a:t>
            </a:r>
            <a:endParaRPr kumimoji="0" lang="en-US" dirty="0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F3437B-8A07-48CB-A780-203E34752ADD}" type="datetime1">
              <a:rPr lang="es-DO" smtClean="0"/>
              <a:t>05/06/2018</a:t>
            </a:fld>
            <a:endParaRPr lang="es-D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DO">
              <a:solidFill>
                <a:srgbClr val="92D050">
                  <a:tint val="20000"/>
                </a:srgbClr>
              </a:solidFill>
            </a:endParaRPr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92696"/>
            <a:ext cx="53721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677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BF96F9-93F8-49C4-A5B8-7541A74E9EF3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3427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95EB-107D-4F7D-B8B3-38C2B103ACDC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C1948-8E8F-4F4F-AC3C-6ECE39310390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9741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3CB5B2-466A-40EF-976C-AFEB8AC19B16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87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1C478C-97E5-481D-95CC-BA071186AB6C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094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76888D-32A0-4B5B-BA58-4FA15F5CE63C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79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DF8FA2C-F319-4899-B802-6B3C472EA173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grpSp>
        <p:nvGrpSpPr>
          <p:cNvPr id="8" name="7 Grupo"/>
          <p:cNvGrpSpPr/>
          <p:nvPr userDrawn="1"/>
        </p:nvGrpSpPr>
        <p:grpSpPr>
          <a:xfrm>
            <a:off x="827584" y="548680"/>
            <a:ext cx="6912768" cy="4392488"/>
            <a:chOff x="755575" y="692696"/>
            <a:chExt cx="4536505" cy="4032448"/>
          </a:xfrm>
        </p:grpSpPr>
        <p:pic>
          <p:nvPicPr>
            <p:cNvPr id="9" name="8 Imagen" descr="logo idac.jpg"/>
            <p:cNvPicPr>
              <a:picLocks noChangeAspect="1"/>
            </p:cNvPicPr>
            <p:nvPr userDrawn="1"/>
          </p:nvPicPr>
          <p:blipFill>
            <a:blip r:embed="rId2" cstate="print">
              <a:lum bright="70000" contrast="-56000"/>
            </a:blip>
            <a:srcRect r="45621"/>
            <a:stretch>
              <a:fillRect/>
            </a:stretch>
          </p:blipFill>
          <p:spPr>
            <a:xfrm>
              <a:off x="755575" y="692696"/>
              <a:ext cx="4104457" cy="403244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9 Rectángulo"/>
            <p:cNvSpPr/>
            <p:nvPr userDrawn="1"/>
          </p:nvSpPr>
          <p:spPr>
            <a:xfrm>
              <a:off x="3059832" y="2420888"/>
              <a:ext cx="2232248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DO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79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AB37D-BD77-4B78-9157-7E4D83105D02}" type="datetime1">
              <a:rPr lang="es-DO" smtClean="0"/>
              <a:t>05/06/2018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45E910-70E5-4581-B66E-6FBDCFB6466B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16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00C76-B097-4DA1-A00F-32D2D306683A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6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CF736-13F5-409E-9A3A-79FAAD169C1F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 dirty="0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2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BB9B0-B6D9-4632-B2C9-91A2A2C5F4E3}" type="datetime1">
              <a:rPr lang="es-DO" smtClean="0"/>
              <a:t>05/06/2018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DCB33-CB73-4767-9296-E01541832A25}" type="datetime1">
              <a:rPr lang="es-DO" smtClean="0"/>
              <a:t>05/06/2018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F6656-6597-42F0-BAF9-19E10CEA7F91}" type="datetime1">
              <a:rPr lang="es-DO" smtClean="0"/>
              <a:t>05/06/2018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3C98A-8DA4-4834-95DB-B6E3B0D913CA}" type="datetime1">
              <a:rPr lang="es-DO" smtClean="0"/>
              <a:t>05/06/2018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F0425-F0D5-4C4F-B5BA-BFBEA018C683}" type="datetime1">
              <a:rPr lang="es-DO" smtClean="0"/>
              <a:t>05/06/2018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853577-1BBE-4381-8A0D-38C50224BFE1}" type="datetime1">
              <a:rPr lang="es-DO" smtClean="0"/>
              <a:t>05/06/2018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grpSp>
        <p:nvGrpSpPr>
          <p:cNvPr id="8" name="7 Grupo"/>
          <p:cNvGrpSpPr/>
          <p:nvPr userDrawn="1"/>
        </p:nvGrpSpPr>
        <p:grpSpPr>
          <a:xfrm>
            <a:off x="827584" y="548680"/>
            <a:ext cx="6912768" cy="4392488"/>
            <a:chOff x="755575" y="692696"/>
            <a:chExt cx="4536505" cy="4032448"/>
          </a:xfrm>
        </p:grpSpPr>
        <p:pic>
          <p:nvPicPr>
            <p:cNvPr id="9" name="8 Imagen" descr="logo idac.jpg"/>
            <p:cNvPicPr>
              <a:picLocks noChangeAspect="1"/>
            </p:cNvPicPr>
            <p:nvPr userDrawn="1"/>
          </p:nvPicPr>
          <p:blipFill>
            <a:blip r:embed="rId2" cstate="print">
              <a:lum bright="70000" contrast="-56000"/>
            </a:blip>
            <a:srcRect r="45621"/>
            <a:stretch>
              <a:fillRect/>
            </a:stretch>
          </p:blipFill>
          <p:spPr>
            <a:xfrm>
              <a:off x="755575" y="692696"/>
              <a:ext cx="4104457" cy="403244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9 Rectángulo"/>
            <p:cNvSpPr/>
            <p:nvPr userDrawn="1"/>
          </p:nvSpPr>
          <p:spPr>
            <a:xfrm>
              <a:off x="3059832" y="2420888"/>
              <a:ext cx="2232248" cy="19442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DO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EE9114-3095-40D6-851B-7127086D9C55}" type="datetime1">
              <a:rPr lang="es-DO" smtClean="0"/>
              <a:t>05/06/2018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0B29EC-E0F1-4C3C-AAAE-3EA0B51456A9}" type="datetime1">
              <a:rPr lang="es-DO" smtClean="0"/>
              <a:t>05/06/2018</a:t>
            </a:fld>
            <a:endParaRPr lang="es-D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D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E9ADC4-B731-4207-8D59-21097861F473}" type="slidenum">
              <a:rPr lang="es-DO" smtClean="0"/>
              <a:pPr/>
              <a:t>‹Nº›</a:t>
            </a:fld>
            <a:endParaRPr lang="es-DO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835696" y="1772816"/>
            <a:ext cx="53721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A1843B-645B-4C31-93F2-6885D3A3B27A}" type="datetime1">
              <a:rPr lang="es-DO" smtClean="0">
                <a:solidFill>
                  <a:prstClr val="black"/>
                </a:solidFill>
              </a:rPr>
              <a:t>05/06/2018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DO">
              <a:solidFill>
                <a:prstClr val="black"/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‹Nº›</a:t>
            </a:fld>
            <a:endParaRPr lang="es-DO">
              <a:solidFill>
                <a:prstClr val="black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835696" y="1772816"/>
            <a:ext cx="53721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002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cgomez@idac.gov.d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vionci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16632"/>
            <a:ext cx="1440160" cy="1048512"/>
          </a:xfrm>
          <a:prstGeom prst="rect">
            <a:avLst/>
          </a:prstGeom>
          <a:solidFill>
            <a:srgbClr val="000000"/>
          </a:solidFill>
        </p:spPr>
      </p:pic>
      <p:pic>
        <p:nvPicPr>
          <p:cNvPr id="5" name="4 Imagen" descr="logo ida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43504" y="116632"/>
            <a:ext cx="1792992" cy="957900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691680" y="5961474"/>
            <a:ext cx="58326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DO" sz="2000" dirty="0" smtClean="0">
                <a:latin typeface="Times New Roman"/>
                <a:cs typeface="Times New Roman"/>
              </a:rPr>
              <a:t>Instituto Dominicano de Aviación Civil </a:t>
            </a:r>
          </a:p>
          <a:p>
            <a:pPr algn="ctr"/>
            <a:r>
              <a:rPr lang="es-DO" sz="2000" dirty="0" smtClean="0">
                <a:latin typeface="Times New Roman"/>
                <a:cs typeface="Times New Roman"/>
              </a:rPr>
              <a:t>Dirección de Normas de Vuelo</a:t>
            </a:r>
            <a:endParaRPr lang="es-DO" sz="2000" dirty="0">
              <a:latin typeface="Times New Roman"/>
              <a:cs typeface="Times New Roman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4788025" y="4665910"/>
            <a:ext cx="43559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latin typeface="Times New Roman"/>
                <a:cs typeface="Times New Roman"/>
              </a:rPr>
              <a:t>Cristian Gómez</a:t>
            </a:r>
          </a:p>
          <a:p>
            <a:pPr algn="r"/>
            <a:r>
              <a:rPr lang="en-US" b="1" dirty="0" smtClean="0">
                <a:latin typeface="Times New Roman"/>
                <a:cs typeface="Times New Roman"/>
              </a:rPr>
              <a:t>Enc. Departamento Aeronavegabilidad</a:t>
            </a:r>
          </a:p>
          <a:p>
            <a:pPr algn="r"/>
            <a:endParaRPr lang="es-DO" dirty="0">
              <a:latin typeface="Berlin Sans FB" pitchFamily="34" charset="0"/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/>
              <a:pPr/>
              <a:t>1</a:t>
            </a:fld>
            <a:endParaRPr lang="es-DO"/>
          </a:p>
        </p:txBody>
      </p:sp>
      <p:sp>
        <p:nvSpPr>
          <p:cNvPr id="6" name="5 Rectángulo"/>
          <p:cNvSpPr/>
          <p:nvPr/>
        </p:nvSpPr>
        <p:spPr>
          <a:xfrm>
            <a:off x="971600" y="1898829"/>
            <a:ext cx="7344816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Competencias del Inspector de Aeronavegabilidad en un entorno SMS/SSP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0" name="5 Rectángulo"/>
          <p:cNvSpPr/>
          <p:nvPr/>
        </p:nvSpPr>
        <p:spPr>
          <a:xfrm>
            <a:off x="1331640" y="3122965"/>
            <a:ext cx="6912768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6to Seminario Anual de Seguridad en Aeronavegabilidad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1772816"/>
            <a:ext cx="864096" cy="79208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96" y="2708920"/>
            <a:ext cx="864096" cy="86409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603476"/>
            <a:ext cx="971600" cy="104966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-36512" y="522920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imes New Roman"/>
                <a:cs typeface="Times New Roman"/>
              </a:rPr>
              <a:t>Junio 5-7,2018</a:t>
            </a:r>
          </a:p>
          <a:p>
            <a:r>
              <a:rPr lang="es-ES" dirty="0" smtClean="0">
                <a:solidFill>
                  <a:schemeClr val="bg1"/>
                </a:solidFill>
                <a:latin typeface="Times New Roman"/>
                <a:cs typeface="Times New Roman"/>
              </a:rPr>
              <a:t>Santa Cruz, Bolivia</a:t>
            </a:r>
            <a:endParaRPr lang="es-ES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10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Factores influyentes en el entorno regulatorio</a:t>
            </a: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2050" name="Picture 2" descr="ABBB 2016 - global G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947629"/>
            <a:ext cx="4380421" cy="4569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572000" y="2045747"/>
            <a:ext cx="4392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The world’s airlines carry over three billion passengers a year and 50 million tonnes of freight. Providing these services generates 9.9 million direct jobs within the air transport industry and contributes </a:t>
            </a:r>
            <a:r>
              <a:rPr lang="en-US" b="1" dirty="0">
                <a:solidFill>
                  <a:srgbClr val="FF0000"/>
                </a:solidFill>
              </a:rPr>
              <a:t>$664.4 billion</a:t>
            </a:r>
            <a:r>
              <a:rPr lang="en-US" dirty="0"/>
              <a:t> to global </a:t>
            </a:r>
            <a:r>
              <a:rPr lang="en-US" dirty="0" smtClean="0"/>
              <a:t>Gross Domestic Product (GDP).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535995" y="4715852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Aviation Benefits Beyond Borders.org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018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11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Factores influyentes en el entorno regulatorio</a:t>
            </a: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75" y="1124744"/>
            <a:ext cx="6274842" cy="3601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187624" y="4726508"/>
            <a:ext cx="684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Regional estimates of annual traffic growth rate for the period 2010 – 2030 </a:t>
            </a:r>
            <a:endParaRPr lang="en-US" b="1" dirty="0" smtClean="0"/>
          </a:p>
          <a:p>
            <a:pPr algn="ctr"/>
            <a:r>
              <a:rPr lang="en-US" b="1" dirty="0" smtClean="0"/>
              <a:t>Doc. 10070 OACI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949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12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Preparando los inspectores para el futuro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79512" y="1663834"/>
            <a:ext cx="8749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La </a:t>
            </a:r>
            <a:r>
              <a:rPr lang="en-US" dirty="0" err="1" smtClean="0"/>
              <a:t>importancia</a:t>
            </a:r>
            <a:r>
              <a:rPr lang="en-US" dirty="0" smtClean="0"/>
              <a:t> de la </a:t>
            </a:r>
            <a:r>
              <a:rPr lang="en-US" dirty="0" err="1" smtClean="0"/>
              <a:t>vigilacia</a:t>
            </a:r>
            <a:r>
              <a:rPr lang="en-US" dirty="0" smtClean="0"/>
              <a:t> de la seguridad operacional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incuestionable</a:t>
            </a:r>
            <a:r>
              <a:rPr lang="en-US" dirty="0" smtClean="0"/>
              <a:t>, sin embargo 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considerar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dicha</a:t>
            </a:r>
            <a:r>
              <a:rPr lang="en-US" dirty="0" smtClean="0"/>
              <a:t> vigilancia </a:t>
            </a:r>
            <a:r>
              <a:rPr lang="en-US" dirty="0" err="1" smtClean="0"/>
              <a:t>va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conducida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manera</a:t>
            </a:r>
            <a:r>
              <a:rPr lang="en-US" dirty="0" smtClean="0"/>
              <a:t> que se </a:t>
            </a:r>
            <a:r>
              <a:rPr lang="en-US" dirty="0" err="1" smtClean="0"/>
              <a:t>mantenga</a:t>
            </a:r>
            <a:r>
              <a:rPr lang="en-US" dirty="0" smtClean="0"/>
              <a:t> un </a:t>
            </a:r>
            <a:r>
              <a:rPr lang="en-US" dirty="0" err="1" smtClean="0"/>
              <a:t>nivel</a:t>
            </a:r>
            <a:r>
              <a:rPr lang="en-US" dirty="0" smtClean="0"/>
              <a:t> </a:t>
            </a:r>
            <a:r>
              <a:rPr lang="en-US" dirty="0" err="1" smtClean="0"/>
              <a:t>aceptable</a:t>
            </a:r>
            <a:r>
              <a:rPr lang="en-US" dirty="0" smtClean="0"/>
              <a:t> de seguridad operacional dado el </a:t>
            </a:r>
            <a:r>
              <a:rPr lang="en-US" dirty="0" err="1" smtClean="0"/>
              <a:t>crecimiento</a:t>
            </a:r>
            <a:r>
              <a:rPr lang="en-US" dirty="0" smtClean="0"/>
              <a:t> de la </a:t>
            </a:r>
            <a:r>
              <a:rPr lang="en-US" dirty="0" err="1" smtClean="0"/>
              <a:t>industria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Los datos concernientes al </a:t>
            </a:r>
            <a:r>
              <a:rPr lang="en-US" dirty="0" err="1" smtClean="0"/>
              <a:t>crecimiento</a:t>
            </a:r>
            <a:r>
              <a:rPr lang="en-US" dirty="0" smtClean="0"/>
              <a:t> de la </a:t>
            </a:r>
            <a:r>
              <a:rPr lang="en-US" dirty="0" err="1" smtClean="0"/>
              <a:t>industria</a:t>
            </a:r>
            <a:r>
              <a:rPr lang="en-US" dirty="0" smtClean="0"/>
              <a:t> </a:t>
            </a:r>
            <a:r>
              <a:rPr lang="en-US" dirty="0" err="1" smtClean="0"/>
              <a:t>combinados</a:t>
            </a:r>
            <a:r>
              <a:rPr lang="en-US" dirty="0" smtClean="0"/>
              <a:t> con los datos de la OACI </a:t>
            </a:r>
            <a:r>
              <a:rPr lang="en-US" dirty="0" err="1" smtClean="0"/>
              <a:t>respecto</a:t>
            </a:r>
            <a:r>
              <a:rPr lang="en-US" dirty="0" smtClean="0"/>
              <a:t> al </a:t>
            </a:r>
            <a:r>
              <a:rPr lang="en-US" dirty="0" err="1" smtClean="0"/>
              <a:t>elemento</a:t>
            </a:r>
            <a:r>
              <a:rPr lang="en-US" dirty="0" smtClean="0"/>
              <a:t> </a:t>
            </a:r>
            <a:r>
              <a:rPr lang="en-US" dirty="0" err="1" smtClean="0"/>
              <a:t>crítico</a:t>
            </a:r>
            <a:r>
              <a:rPr lang="en-US" dirty="0" smtClean="0"/>
              <a:t> No 4 </a:t>
            </a:r>
            <a:r>
              <a:rPr lang="en-US" dirty="0" err="1" smtClean="0"/>
              <a:t>sugiere</a:t>
            </a:r>
            <a:r>
              <a:rPr lang="en-US" dirty="0" smtClean="0"/>
              <a:t> que las </a:t>
            </a:r>
            <a:r>
              <a:rPr lang="en-US" dirty="0" err="1" smtClean="0"/>
              <a:t>estrategias</a:t>
            </a:r>
            <a:r>
              <a:rPr lang="en-US" dirty="0" smtClean="0"/>
              <a:t> no sean </a:t>
            </a:r>
            <a:r>
              <a:rPr lang="en-US" dirty="0" err="1" smtClean="0"/>
              <a:t>sólo</a:t>
            </a:r>
            <a:r>
              <a:rPr lang="en-US" dirty="0" smtClean="0"/>
              <a:t> para </a:t>
            </a:r>
            <a:r>
              <a:rPr lang="en-US" dirty="0" err="1" smtClean="0"/>
              <a:t>aumentar</a:t>
            </a:r>
            <a:r>
              <a:rPr lang="en-US" dirty="0" smtClean="0"/>
              <a:t> el </a:t>
            </a:r>
            <a:r>
              <a:rPr lang="en-US" dirty="0" err="1" smtClean="0"/>
              <a:t>número</a:t>
            </a:r>
            <a:r>
              <a:rPr lang="en-US" dirty="0" smtClean="0"/>
              <a:t> de inspectores </a:t>
            </a:r>
            <a:r>
              <a:rPr lang="en-US" dirty="0" err="1" smtClean="0"/>
              <a:t>sino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para </a:t>
            </a:r>
            <a:r>
              <a:rPr lang="en-US" dirty="0" err="1" smtClean="0"/>
              <a:t>aumentar</a:t>
            </a:r>
            <a:r>
              <a:rPr lang="en-US" dirty="0" smtClean="0"/>
              <a:t> la </a:t>
            </a:r>
            <a:r>
              <a:rPr lang="en-US" b="1" dirty="0" err="1" smtClean="0">
                <a:solidFill>
                  <a:srgbClr val="FF0000"/>
                </a:solidFill>
              </a:rPr>
              <a:t>efectividad</a:t>
            </a:r>
            <a:r>
              <a:rPr lang="en-US" dirty="0" smtClean="0"/>
              <a:t> y la </a:t>
            </a:r>
            <a:r>
              <a:rPr lang="en-US" b="1" dirty="0" err="1" smtClean="0">
                <a:solidFill>
                  <a:srgbClr val="FF0000"/>
                </a:solidFill>
              </a:rPr>
              <a:t>eficiencia</a:t>
            </a:r>
            <a:r>
              <a:rPr lang="en-US" dirty="0" smtClean="0"/>
              <a:t> de las </a:t>
            </a:r>
            <a:r>
              <a:rPr lang="en-US" dirty="0" err="1" smtClean="0"/>
              <a:t>actividades</a:t>
            </a:r>
            <a:r>
              <a:rPr lang="en-US" dirty="0" smtClean="0"/>
              <a:t> de vigilancia </a:t>
            </a:r>
            <a:r>
              <a:rPr lang="en-US" dirty="0" err="1" smtClean="0"/>
              <a:t>llevada</a:t>
            </a:r>
            <a:r>
              <a:rPr lang="en-US" dirty="0" smtClean="0"/>
              <a:t> a </a:t>
            </a:r>
            <a:r>
              <a:rPr lang="en-US" dirty="0" err="1" smtClean="0"/>
              <a:t>cabo</a:t>
            </a:r>
            <a:r>
              <a:rPr lang="en-US" dirty="0" smtClean="0"/>
              <a:t> por lo inspectores.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456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13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Preparando los inspectores para el futuro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947629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Para cumplir con las obligaciones de vigilancia de la seguridad operacional</a:t>
            </a:r>
            <a:r>
              <a:rPr lang="en-US" dirty="0"/>
              <a:t> </a:t>
            </a:r>
            <a:r>
              <a:rPr lang="en-US" dirty="0" smtClean="0"/>
              <a:t>los Estados necesitan asegurar:</a:t>
            </a:r>
          </a:p>
          <a:p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La existencia de suficientes inspectores y,</a:t>
            </a:r>
          </a:p>
          <a:p>
            <a:pPr marL="342900" indent="-342900">
              <a:buAutoNum type="alphaLcParenR"/>
            </a:pP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Que los inspectores  estén cualificados y sean competentes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23528" y="3596823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Competencia</a:t>
            </a:r>
            <a:r>
              <a:rPr lang="es-ES" b="1" dirty="0" smtClean="0"/>
              <a:t>:</a:t>
            </a:r>
          </a:p>
          <a:p>
            <a:endParaRPr lang="es-ES" sz="1600" b="1" dirty="0" smtClean="0"/>
          </a:p>
          <a:p>
            <a:endParaRPr lang="es-ES" dirty="0" smtClean="0"/>
          </a:p>
          <a:p>
            <a:r>
              <a:rPr lang="es-ES" b="1" dirty="0"/>
              <a:t>2. </a:t>
            </a:r>
            <a:r>
              <a:rPr lang="es-ES" dirty="0"/>
              <a:t>f.</a:t>
            </a:r>
            <a:r>
              <a:rPr lang="es-ES" dirty="0"/>
              <a:t> </a:t>
            </a:r>
            <a:r>
              <a:rPr lang="es-ES" dirty="0"/>
              <a:t>Pericia</a:t>
            </a:r>
            <a:r>
              <a:rPr lang="es-ES" dirty="0"/>
              <a:t>, </a:t>
            </a:r>
            <a:r>
              <a:rPr lang="es-ES" dirty="0"/>
              <a:t>aptitud</a:t>
            </a:r>
            <a:r>
              <a:rPr lang="es-ES" dirty="0"/>
              <a:t> </a:t>
            </a:r>
            <a:r>
              <a:rPr lang="es-ES" dirty="0"/>
              <a:t>o</a:t>
            </a:r>
            <a:r>
              <a:rPr lang="es-ES" dirty="0"/>
              <a:t> </a:t>
            </a:r>
            <a:r>
              <a:rPr lang="es-ES" dirty="0"/>
              <a:t>idoneidad</a:t>
            </a:r>
            <a:r>
              <a:rPr lang="es-ES" dirty="0"/>
              <a:t> </a:t>
            </a:r>
            <a:r>
              <a:rPr lang="es-ES" dirty="0"/>
              <a:t>para</a:t>
            </a:r>
            <a:r>
              <a:rPr lang="es-ES" dirty="0"/>
              <a:t> </a:t>
            </a:r>
            <a:r>
              <a:rPr lang="es-ES" dirty="0"/>
              <a:t>hacer</a:t>
            </a:r>
            <a:r>
              <a:rPr lang="es-ES" dirty="0"/>
              <a:t> </a:t>
            </a:r>
            <a:r>
              <a:rPr lang="es-ES" dirty="0"/>
              <a:t>algo</a:t>
            </a:r>
            <a:r>
              <a:rPr lang="es-ES" dirty="0"/>
              <a:t> </a:t>
            </a:r>
            <a:r>
              <a:rPr lang="es-ES" dirty="0"/>
              <a:t>o</a:t>
            </a:r>
            <a:r>
              <a:rPr lang="es-ES" dirty="0"/>
              <a:t> </a:t>
            </a:r>
            <a:r>
              <a:rPr lang="es-ES" dirty="0"/>
              <a:t>intervenir</a:t>
            </a:r>
            <a:r>
              <a:rPr lang="es-ES" dirty="0"/>
              <a:t> </a:t>
            </a:r>
            <a:r>
              <a:rPr lang="es-ES" dirty="0"/>
              <a:t>en</a:t>
            </a:r>
            <a:r>
              <a:rPr lang="es-ES" dirty="0"/>
              <a:t> </a:t>
            </a:r>
            <a:r>
              <a:rPr lang="es-ES" dirty="0"/>
              <a:t>un</a:t>
            </a:r>
            <a:r>
              <a:rPr lang="es-ES" dirty="0"/>
              <a:t> </a:t>
            </a:r>
            <a:r>
              <a:rPr lang="es-ES" dirty="0" smtClean="0"/>
              <a:t>asunto determinado. </a:t>
            </a:r>
            <a:r>
              <a:rPr lang="es-ES" b="1" dirty="0" smtClean="0"/>
              <a:t>(www.rae.es)</a:t>
            </a:r>
            <a:endParaRPr lang="es-ES" b="1" dirty="0"/>
          </a:p>
        </p:txBody>
      </p:sp>
      <p:sp>
        <p:nvSpPr>
          <p:cNvPr id="7" name="Oval 55"/>
          <p:cNvSpPr>
            <a:spLocks noChangeArrowheads="1"/>
          </p:cNvSpPr>
          <p:nvPr/>
        </p:nvSpPr>
        <p:spPr bwMode="auto">
          <a:xfrm rot="5400000">
            <a:off x="6084167" y="1700810"/>
            <a:ext cx="792090" cy="1656184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7718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14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Preparando los inspectores para el futuro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947629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endParaRPr lang="en-US" dirty="0"/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23528" y="1585823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/>
              <a:t>Competencia</a:t>
            </a:r>
          </a:p>
          <a:p>
            <a:pPr algn="ctr"/>
            <a:endParaRPr lang="es-ES_tradnl" b="1" dirty="0"/>
          </a:p>
          <a:p>
            <a:pPr algn="ctr"/>
            <a:endParaRPr lang="es-ES_tradnl" b="1" dirty="0" smtClean="0"/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Adquirir </a:t>
            </a:r>
            <a:r>
              <a:rPr lang="es-ES" b="1" dirty="0">
                <a:solidFill>
                  <a:srgbClr val="FF0000"/>
                </a:solidFill>
              </a:rPr>
              <a:t>conocimientos </a:t>
            </a:r>
            <a:r>
              <a:rPr lang="es-ES" dirty="0"/>
              <a:t>o saber (objetivos de ámbito cognitivo</a:t>
            </a:r>
            <a:r>
              <a:rPr lang="es-ES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Adquirir </a:t>
            </a:r>
            <a:r>
              <a:rPr lang="es-ES" b="1" dirty="0">
                <a:solidFill>
                  <a:srgbClr val="FF0000"/>
                </a:solidFill>
              </a:rPr>
              <a:t>habilidades</a:t>
            </a:r>
            <a:r>
              <a:rPr lang="es-ES" dirty="0"/>
              <a:t> o saber hacer (objetivos de ámbito psicomotriz</a:t>
            </a:r>
            <a:r>
              <a:rPr lang="es-ES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Adquirir </a:t>
            </a:r>
            <a:r>
              <a:rPr lang="es-ES" b="1" dirty="0">
                <a:solidFill>
                  <a:srgbClr val="FF0000"/>
                </a:solidFill>
              </a:rPr>
              <a:t>actitudes</a:t>
            </a:r>
            <a:r>
              <a:rPr lang="es-ES" dirty="0"/>
              <a:t> o ser (objetivos de ámbito afectivo).</a:t>
            </a:r>
          </a:p>
        </p:txBody>
      </p:sp>
    </p:spTree>
    <p:extLst>
      <p:ext uri="{BB962C8B-B14F-4D97-AF65-F5344CB8AC3E}">
        <p14:creationId xmlns:p14="http://schemas.microsoft.com/office/powerpoint/2010/main" val="324137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15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Preparando los inspectores para el futuro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947629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endParaRPr lang="en-US" dirty="0"/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966788"/>
            <a:ext cx="4031903" cy="53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283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16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645376"/>
              </p:ext>
            </p:extLst>
          </p:nvPr>
        </p:nvGraphicFramePr>
        <p:xfrm>
          <a:off x="1331640" y="1700808"/>
          <a:ext cx="6096000" cy="206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4914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Ética y Valores 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1572766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Demuestra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integridad, transparencia,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franqueza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respeto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justicia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consecuencias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cuando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una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decisión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se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una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acción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Actúa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consistentemete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de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acuerdo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los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valores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fundamentales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de la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autoridad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aviación civil.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535491"/>
              </p:ext>
            </p:extLst>
          </p:nvPr>
        </p:nvGraphicFramePr>
        <p:xfrm>
          <a:off x="1403648" y="3933056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Transmite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recibe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entiende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efectiva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información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tanto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oral,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así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de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modo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 verbal.</a:t>
                      </a:r>
                      <a:endParaRPr kumimoji="0" lang="es-E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Confirma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la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información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transmite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recibida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entendida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Escucha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activamente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objetuva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sin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interrupciones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45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17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03592"/>
              </p:ext>
            </p:extLst>
          </p:nvPr>
        </p:nvGraphicFramePr>
        <p:xfrm>
          <a:off x="1331640" y="1772816"/>
          <a:ext cx="6096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Resolución de problemas y toma de decisiones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Resuelve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cuestiones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varios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niveles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complejidad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ambiguedad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Toma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decisiones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oportunas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toman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consideración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factores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relevantes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tareas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conflictos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metas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restricciones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puntos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vistas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conflictivos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kumimoji="0" lang="es-ES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Reúne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suficiente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información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considerando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varias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fuentes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una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oportuna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Desglosa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tareas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complejas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tareas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fáciles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manejar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Considera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múltiples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posibles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causas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problemas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Identifica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envueltos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soluciones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un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problema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s-ES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62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162682"/>
              </p:ext>
            </p:extLst>
          </p:nvPr>
        </p:nvGraphicFramePr>
        <p:xfrm>
          <a:off x="1487996" y="1964784"/>
          <a:ext cx="60960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Iniciativa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Identifica y direcciona las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cuestiones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independiente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proactivamente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persistentemente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lograr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objetivos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kumimoji="0" lang="es-ES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Actúa de manera rápida ante una situación de crisis.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Maneja</a:t>
                      </a: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obstáculos de manera efectiva.</a:t>
                      </a:r>
                      <a:r>
                        <a:rPr kumimoji="0" lang="es-E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Busca</a:t>
                      </a: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forma de mejorar la eficiencia y la efectividad.</a:t>
                      </a:r>
                      <a:endParaRPr kumimoji="0" lang="en-U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Busca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necesarios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lograr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objetivos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Anticipa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actúa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ante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situaciones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potenciales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carga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trabajo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asegurar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excelencia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calidad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productividad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9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19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793323"/>
              </p:ext>
            </p:extLst>
          </p:nvPr>
        </p:nvGraphicFramePr>
        <p:xfrm>
          <a:off x="1331640" y="1772816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dirty="0" smtClean="0">
                          <a:solidFill>
                            <a:srgbClr val="000000"/>
                          </a:solidFill>
                        </a:rPr>
                        <a:t>Pericia Técnica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Aplica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mejora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conocimiento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técnico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habilidades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realizar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actividades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deberes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de vigilancia de la seguridad operacional.	</a:t>
                      </a: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Aplica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procedimientos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adecuados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acuerdo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estándares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la CAA. </a:t>
                      </a:r>
                    </a:p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Aplica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medidas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necesarias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acuerdo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regulaciones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aplicables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Responde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preguntas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técnicas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complejas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Mantiene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día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conocimiento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técnico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especializado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habilidades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54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2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323528" y="1204878"/>
            <a:ext cx="842493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DO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Contenido</a:t>
            </a:r>
            <a:endParaRPr lang="es-DO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Obligaciones de entrenamiento para el inspector de aeronavegabilidad</a:t>
            </a:r>
          </a:p>
          <a:p>
            <a:pPr marL="285750" indent="-285750">
              <a:buFont typeface="Wingdings" pitchFamily="2" charset="2"/>
              <a:buChar char="Ø"/>
            </a:pPr>
            <a:endParaRPr lang="es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Factores influyentes en el entorno regulatorio</a:t>
            </a:r>
          </a:p>
          <a:p>
            <a:pPr marL="285750" indent="-285750">
              <a:buFont typeface="Wingdings" pitchFamily="2" charset="2"/>
              <a:buChar char="Ø"/>
            </a:pPr>
            <a:endParaRPr lang="es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Preparando los inspectores para el futuro</a:t>
            </a:r>
          </a:p>
          <a:p>
            <a:pPr marL="285750" indent="-285750">
              <a:buFont typeface="Wingdings" pitchFamily="2" charset="2"/>
              <a:buChar char="Ø"/>
            </a:pPr>
            <a:endParaRPr lang="es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Marco de referencia para las competencias del inspector</a:t>
            </a:r>
            <a:endParaRPr lang="es-US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10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20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20240"/>
              </p:ext>
            </p:extLst>
          </p:nvPr>
        </p:nvGraphicFramePr>
        <p:xfrm>
          <a:off x="1500336" y="1906488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dirty="0" smtClean="0">
                          <a:solidFill>
                            <a:srgbClr val="000000"/>
                          </a:solidFill>
                        </a:rPr>
                        <a:t>Pensamiento sistémico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Entiende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determina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cómo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componentes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interactúan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afecta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 desempeño general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evalúa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interrelación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entre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políticas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procedimientos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evalúa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interrelación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entre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varios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sistemas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incluyendo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planificación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calidad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control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calidad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aseguramiento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calidad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Determina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efectividad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implementación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mejora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contínua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reactivos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proactivos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indent="0" algn="just" rtl="0" eaLnBrk="1" latinLnBrk="0" hangingPunct="1">
                        <a:buFont typeface="Arial" panose="020B0604020202020204" pitchFamily="34" charset="0"/>
                        <a:buNone/>
                      </a:pP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05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21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19844"/>
              </p:ext>
            </p:extLst>
          </p:nvPr>
        </p:nvGraphicFramePr>
        <p:xfrm>
          <a:off x="1331640" y="1772816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dirty="0" smtClean="0">
                          <a:solidFill>
                            <a:srgbClr val="000000"/>
                          </a:solidFill>
                        </a:rPr>
                        <a:t>Gestión del Riesgo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Demuestra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enfoque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efectivo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durante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vigilancia de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considerando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modelo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negocios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perfil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disponibilidad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Lleva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cabo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evaluaciones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exhaustivas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usando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metodología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apropiada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decisiones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estratégicas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basadas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evaluación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principios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valores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casos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negocio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determina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basado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tendencias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oportunas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áreas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problemas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peligros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pueden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impactar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negativa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seguridad operacional. 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Reconoce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prácticas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negocio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cultura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organizacional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son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indicadores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potenciales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elevados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niveles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riesgo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38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22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515368"/>
              </p:ext>
            </p:extLst>
          </p:nvPr>
        </p:nvGraphicFramePr>
        <p:xfrm>
          <a:off x="1331640" y="2348880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851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dirty="0" smtClean="0">
                          <a:solidFill>
                            <a:srgbClr val="000000"/>
                          </a:solidFill>
                        </a:rPr>
                        <a:t>Liderazgo y trabajo en equipo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Colabora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transversalmente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fomentar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promover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una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visión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comunes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Entusiasma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otros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lograr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resultados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positivos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Promueve las relaciones positivas en el trabajo.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Alienta a las discusiones abiertas.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s-E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Facilita la resolución de conflictos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Inspira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otros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colaborar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esforzarse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hacia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excelencia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5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23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US" sz="2400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Marco de referencia para las competencias del inspector</a:t>
            </a:r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Doc. OACI 10070 (draft)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073035"/>
              </p:ext>
            </p:extLst>
          </p:nvPr>
        </p:nvGraphicFramePr>
        <p:xfrm>
          <a:off x="1511660" y="2187398"/>
          <a:ext cx="6048672" cy="3329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8672"/>
              </a:tblGrid>
              <a:tr h="4156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dirty="0" smtClean="0">
                          <a:solidFill>
                            <a:srgbClr val="000000"/>
                          </a:solidFill>
                        </a:rPr>
                        <a:t>Pensamiento Crítico</a:t>
                      </a:r>
                      <a:endParaRPr lang="es-E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872634">
                <a:tc>
                  <a:txBody>
                    <a:bodyPr/>
                    <a:lstStyle/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Analiza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pueda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lograr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consistente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resultados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deseados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s-E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precisa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analiza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data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sobre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el desempeño del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tomando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cuenta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tendencias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Evalúa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exactitud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objetividad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Busca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detalles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adicionales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clarificación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colegas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 los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proveedores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servicios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just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Sintetiza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 data de las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diversas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fuentes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manera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apropiada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94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/>
              <a:pPr/>
              <a:t>24</a:t>
            </a:fld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altLang="zh-CN" sz="24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+mn-ea"/>
                <a:cs typeface="Times New Roman"/>
              </a:rPr>
              <a:t>Contact </a:t>
            </a:r>
            <a:r>
              <a:rPr lang="es-ES" altLang="zh-CN" sz="24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+mn-ea"/>
                <a:cs typeface="Times New Roman"/>
              </a:rPr>
              <a:t>I</a:t>
            </a:r>
            <a:r>
              <a:rPr lang="es-ES" altLang="zh-CN" sz="2400" dirty="0" err="1">
                <a:solidFill>
                  <a:schemeClr val="accent3">
                    <a:lumMod val="50000"/>
                  </a:schemeClr>
                </a:solidFill>
                <a:latin typeface="Times New Roman"/>
                <a:ea typeface="+mn-ea"/>
                <a:cs typeface="Times New Roman"/>
              </a:rPr>
              <a:t>nformation</a:t>
            </a:r>
            <a:endParaRPr lang="es-DO" sz="2400" dirty="0">
              <a:solidFill>
                <a:schemeClr val="accent3">
                  <a:lumMod val="50000"/>
                </a:schemeClr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67544" y="2276872"/>
            <a:ext cx="77768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Cristian Gómez</a:t>
            </a:r>
          </a:p>
          <a:p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Aviation Safety Inspector (</a:t>
            </a:r>
            <a:r>
              <a:rPr lang="es-E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Airworthiness</a:t>
            </a:r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  <a:p>
            <a:r>
              <a:rPr lang="es-E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Airworthiness</a:t>
            </a:r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s-E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Department</a:t>
            </a:r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Manager</a:t>
            </a:r>
          </a:p>
          <a:p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Dominican Institute Of Civil Aviation</a:t>
            </a:r>
          </a:p>
          <a:p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  <a:hlinkClick r:id="rId3"/>
              </a:rPr>
              <a:t>cgomez@idac.gov.do</a:t>
            </a:r>
            <a:endParaRPr lang="es-ES" sz="24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s-ES_tradnl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-809-315-9701</a:t>
            </a:r>
            <a:endParaRPr lang="es-ES" sz="24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s-E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1(809) 274-4322 (ext. 2196)</a:t>
            </a:r>
          </a:p>
          <a:p>
            <a:endParaRPr lang="es-ES" sz="2400" b="1" dirty="0" smtClean="0">
              <a:solidFill>
                <a:srgbClr val="000090"/>
              </a:solidFill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720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/>
              <a:pPr/>
              <a:t>25</a:t>
            </a:fld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2276872"/>
            <a:ext cx="8229600" cy="1143000"/>
          </a:xfrm>
          <a:prstGeom prst="rect">
            <a:avLst/>
          </a:prstGeom>
        </p:spPr>
        <p:txBody>
          <a:bodyPr rtlCol="0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altLang="zh-CN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</a:rPr>
              <a:t>THANKS!</a:t>
            </a:r>
            <a:endParaRPr kumimoji="0" lang="es-DO" sz="7200" b="0" i="0" u="none" strike="noStrike" kern="0" cap="none" spc="0" normalizeH="0" baseline="0" noProof="0" dirty="0" smtClean="0">
              <a:ln>
                <a:noFill/>
              </a:ln>
              <a:solidFill>
                <a:srgbClr val="00009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2814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3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Obligaciones de entrenamiento para el inspector de </a:t>
            </a:r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aeronavegabilidad</a:t>
            </a:r>
          </a:p>
          <a:p>
            <a:pPr algn="ctr"/>
            <a:endParaRPr lang="es-US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Elementos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Críticos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de los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Sistemas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 de Vigilancia de la Seguridad 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Operacional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CE-1 	Legislación aeronáutica </a:t>
            </a:r>
            <a:r>
              <a:rPr lang="es-US" sz="1600" dirty="0" smtClean="0">
                <a:latin typeface="Arial" pitchFamily="34" charset="0"/>
                <a:cs typeface="Arial" pitchFamily="34" charset="0"/>
              </a:rPr>
              <a:t>básica</a:t>
            </a: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endParaRPr lang="es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CE-2 	Reglamentos de </a:t>
            </a:r>
            <a:r>
              <a:rPr lang="es-US" sz="1600" dirty="0">
                <a:latin typeface="Arial" pitchFamily="34" charset="0"/>
                <a:cs typeface="Arial" pitchFamily="34" charset="0"/>
              </a:rPr>
              <a:t>e</a:t>
            </a:r>
            <a:r>
              <a:rPr lang="es-US" sz="1600" dirty="0" smtClean="0">
                <a:latin typeface="Arial" pitchFamily="34" charset="0"/>
                <a:cs typeface="Arial" pitchFamily="34" charset="0"/>
              </a:rPr>
              <a:t>xplotación </a:t>
            </a:r>
            <a:r>
              <a:rPr lang="es-US" sz="1600" dirty="0" smtClean="0">
                <a:latin typeface="Arial" pitchFamily="34" charset="0"/>
                <a:cs typeface="Arial" pitchFamily="34" charset="0"/>
              </a:rPr>
              <a:t>específicos</a:t>
            </a: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endParaRPr lang="es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CE-3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Sistema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estatal de aviación civil y funciones de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vigilancia de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la seguridad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        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operacional</a:t>
            </a: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CE-4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Cualificación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 instrucción del personal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técnico</a:t>
            </a: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endParaRPr lang="es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CE-5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Orientación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técnica, medios y suministro de información crítica</a:t>
            </a:r>
          </a:p>
          <a:p>
            <a:pPr>
              <a:lnSpc>
                <a:spcPts val="1500"/>
              </a:lnSpc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             	en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materia de seguridad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operacional</a:t>
            </a:r>
          </a:p>
          <a:p>
            <a:pPr>
              <a:lnSpc>
                <a:spcPts val="1500"/>
              </a:lnSpc>
            </a:pP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CE-6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Obligaciones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en cuanto a otorgamiento de licencias, certificaciones,</a:t>
            </a:r>
          </a:p>
          <a:p>
            <a:pPr>
              <a:lnSpc>
                <a:spcPts val="1500"/>
              </a:lnSpc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              	autorizaciones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y aprobaciones 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500"/>
              </a:lnSpc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CE-7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Obligaciones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de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vigilancia</a:t>
            </a: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endParaRPr lang="es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ts val="1500"/>
              </a:lnSpc>
              <a:buFont typeface="Wingdings" pitchFamily="2" charset="2"/>
              <a:buChar char="Ø"/>
            </a:pPr>
            <a:r>
              <a:rPr lang="es-US" sz="1600" dirty="0" smtClean="0">
                <a:latin typeface="Arial" pitchFamily="34" charset="0"/>
                <a:cs typeface="Arial" pitchFamily="34" charset="0"/>
              </a:rPr>
              <a:t>CE-8 	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Resolución 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de cuestiones de seguridad</a:t>
            </a:r>
            <a:endParaRPr lang="es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55"/>
          <p:cNvSpPr>
            <a:spLocks noChangeArrowheads="1"/>
          </p:cNvSpPr>
          <p:nvPr/>
        </p:nvSpPr>
        <p:spPr bwMode="auto">
          <a:xfrm rot="5400000">
            <a:off x="3044300" y="747947"/>
            <a:ext cx="614779" cy="55448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6154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4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Obligaciones de entrenamiento para el inspector de </a:t>
            </a:r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aeronavegabilidad</a:t>
            </a:r>
          </a:p>
          <a:p>
            <a:pPr algn="ctr"/>
            <a:endParaRPr lang="es-US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172084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/>
              <a:t>4. Personal técnico </a:t>
            </a:r>
            <a:r>
              <a:rPr lang="es-ES" b="1" dirty="0" smtClean="0"/>
              <a:t>cualificado (CE-4)</a:t>
            </a:r>
            <a:endParaRPr lang="es-ES" b="1" dirty="0" smtClean="0"/>
          </a:p>
          <a:p>
            <a:pPr algn="just"/>
            <a:endParaRPr lang="es-ES" b="1" dirty="0"/>
          </a:p>
          <a:p>
            <a:pPr algn="just"/>
            <a:r>
              <a:rPr lang="es-ES" b="1" dirty="0"/>
              <a:t>4.1</a:t>
            </a:r>
            <a:r>
              <a:rPr lang="es-ES" dirty="0"/>
              <a:t> El Estado establecerá los requisitos mínimos en relación con las cualificaciones del personal técnico que </a:t>
            </a:r>
            <a:r>
              <a:rPr lang="es-ES" dirty="0" smtClean="0"/>
              <a:t>desempeña las </a:t>
            </a:r>
            <a:r>
              <a:rPr lang="es-ES" dirty="0"/>
              <a:t>funciones de supervisión de la </a:t>
            </a:r>
            <a:r>
              <a:rPr lang="es-ES" b="1" dirty="0">
                <a:solidFill>
                  <a:srgbClr val="FF0000"/>
                </a:solidFill>
              </a:rPr>
              <a:t>seguridad operacional </a:t>
            </a:r>
            <a:r>
              <a:rPr lang="es-ES" dirty="0"/>
              <a:t>y tomará las medidas necesarias para ofrecer instrucción inicial </a:t>
            </a:r>
            <a:r>
              <a:rPr lang="es-ES" dirty="0" smtClean="0"/>
              <a:t>y continua </a:t>
            </a:r>
            <a:r>
              <a:rPr lang="es-ES" dirty="0"/>
              <a:t>que resulte apropiada para mantener y mejorar la </a:t>
            </a:r>
            <a:r>
              <a:rPr lang="es-ES" b="1" dirty="0">
                <a:solidFill>
                  <a:srgbClr val="FF0000"/>
                </a:solidFill>
              </a:rPr>
              <a:t>competencia</a:t>
            </a:r>
            <a:r>
              <a:rPr lang="es-ES" dirty="0"/>
              <a:t> de dicho personal al nivel deseado</a:t>
            </a:r>
            <a:r>
              <a:rPr lang="es-ES" dirty="0" smtClean="0"/>
              <a:t>. </a:t>
            </a:r>
            <a:r>
              <a:rPr lang="es-ES" b="1" dirty="0" smtClean="0"/>
              <a:t>(Anexo 19)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49489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5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67685" y="124562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Obligaciones de entrenamiento para el inspector de </a:t>
            </a:r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aeronavegabilidad</a:t>
            </a:r>
          </a:p>
          <a:p>
            <a:pPr algn="ctr"/>
            <a:endParaRPr lang="es-US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78516"/>
            <a:ext cx="1879863" cy="2410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795407" y="37890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/>
              <a:t>Doc. 8335</a:t>
            </a:r>
            <a:endParaRPr lang="es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00808"/>
            <a:ext cx="1872051" cy="244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987824" y="422108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/>
              <a:t>Doc. 9760</a:t>
            </a:r>
            <a:endParaRPr lang="es-U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148064" y="45811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/>
              <a:t>Doc. 9734</a:t>
            </a:r>
            <a:endParaRPr lang="es-US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092280" y="3140968"/>
            <a:ext cx="1800200" cy="2335614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7380312" y="547658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/>
              <a:t>Doc. 9859</a:t>
            </a:r>
            <a:endParaRPr lang="es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005" y="2204864"/>
            <a:ext cx="1867235" cy="238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445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6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Obligaciones de entrenamiento para el inspector de </a:t>
            </a:r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aeronavegabilidad</a:t>
            </a:r>
          </a:p>
          <a:p>
            <a:pPr algn="ctr"/>
            <a:endParaRPr lang="es-US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07504" y="1412776"/>
            <a:ext cx="88569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/>
              <a:t>Competencia del Inspector</a:t>
            </a:r>
          </a:p>
          <a:p>
            <a:pPr algn="just"/>
            <a:r>
              <a:rPr lang="es-ES" dirty="0" smtClean="0"/>
              <a:t>“</a:t>
            </a:r>
            <a:r>
              <a:rPr lang="es-ES" b="1" dirty="0" smtClean="0"/>
              <a:t>6.1</a:t>
            </a:r>
            <a:r>
              <a:rPr lang="es-ES" dirty="0" smtClean="0"/>
              <a:t> La </a:t>
            </a:r>
            <a:r>
              <a:rPr lang="es-ES" dirty="0"/>
              <a:t>CAA debe garantizar que los inspectores de seguridad sean </a:t>
            </a:r>
            <a:r>
              <a:rPr lang="es-ES" b="1" dirty="0">
                <a:solidFill>
                  <a:srgbClr val="FF0000"/>
                </a:solidFill>
              </a:rPr>
              <a:t>competentes</a:t>
            </a:r>
            <a:r>
              <a:rPr lang="es-ES" dirty="0"/>
              <a:t> para llevar a cabo </a:t>
            </a:r>
            <a:r>
              <a:rPr lang="es-ES" dirty="0" smtClean="0"/>
              <a:t>las tareas </a:t>
            </a:r>
            <a:r>
              <a:rPr lang="es-ES" dirty="0"/>
              <a:t>asignadas y que estén al tanto de </a:t>
            </a:r>
            <a:r>
              <a:rPr lang="es-ES" dirty="0" smtClean="0"/>
              <a:t>las consecuencias </a:t>
            </a:r>
            <a:r>
              <a:rPr lang="es-ES" dirty="0"/>
              <a:t>de sus acciones para la seguridad de la </a:t>
            </a:r>
            <a:r>
              <a:rPr lang="es-ES" dirty="0" smtClean="0"/>
              <a:t>aviación”.</a:t>
            </a:r>
            <a:r>
              <a:rPr lang="es-ES" b="1" dirty="0" smtClean="0"/>
              <a:t> </a:t>
            </a:r>
            <a:r>
              <a:rPr lang="es-ES" b="1" dirty="0"/>
              <a:t>Doc. 8335, Parte I, Cap. </a:t>
            </a:r>
            <a:r>
              <a:rPr lang="es-ES" b="1" dirty="0" smtClean="0"/>
              <a:t>6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07504" y="3140968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Instrucción inicial</a:t>
            </a:r>
          </a:p>
          <a:p>
            <a:r>
              <a:rPr lang="es-ES" b="1" dirty="0" smtClean="0"/>
              <a:t>6.3.1.2</a:t>
            </a:r>
            <a:r>
              <a:rPr lang="es-ES" dirty="0" smtClean="0"/>
              <a:t> </a:t>
            </a:r>
            <a:r>
              <a:rPr lang="es-ES" dirty="0"/>
              <a:t>La capacitación inicial también debe abarcar, al menos, lo siguiente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 marL="342900" indent="-342900">
              <a:buAutoNum type="alphaLcParenR"/>
            </a:pPr>
            <a:r>
              <a:rPr lang="es-ES" dirty="0" smtClean="0"/>
              <a:t>técnicas </a:t>
            </a:r>
            <a:r>
              <a:rPr lang="es-ES" dirty="0"/>
              <a:t>de auditoría y procedimientos de auditoría de la CAA</a:t>
            </a:r>
            <a:r>
              <a:rPr lang="es-ES" dirty="0" smtClean="0"/>
              <a:t>;</a:t>
            </a:r>
          </a:p>
          <a:p>
            <a:pPr marL="342900" indent="-342900">
              <a:buAutoNum type="alphaLcParenR"/>
            </a:pPr>
            <a:endParaRPr lang="es-ES" dirty="0"/>
          </a:p>
          <a:p>
            <a:r>
              <a:rPr lang="es-ES" dirty="0"/>
              <a:t>b) </a:t>
            </a:r>
            <a:r>
              <a:rPr lang="es-ES" b="1" dirty="0">
                <a:solidFill>
                  <a:srgbClr val="FF0000"/>
                </a:solidFill>
              </a:rPr>
              <a:t>SMS</a:t>
            </a:r>
            <a:r>
              <a:rPr lang="es-ES" dirty="0"/>
              <a:t> y sistemas de calidad</a:t>
            </a:r>
            <a:r>
              <a:rPr lang="es-ES" dirty="0" smtClean="0"/>
              <a:t>;</a:t>
            </a:r>
          </a:p>
          <a:p>
            <a:endParaRPr lang="es-ES" dirty="0"/>
          </a:p>
          <a:p>
            <a:r>
              <a:rPr lang="es-ES" dirty="0"/>
              <a:t>c) principios de factores humanos</a:t>
            </a:r>
          </a:p>
        </p:txBody>
      </p:sp>
    </p:spTree>
    <p:extLst>
      <p:ext uri="{BB962C8B-B14F-4D97-AF65-F5344CB8AC3E}">
        <p14:creationId xmlns:p14="http://schemas.microsoft.com/office/powerpoint/2010/main" val="51198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7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Obligaciones de entrenamiento para el inspector de </a:t>
            </a:r>
            <a:r>
              <a:rPr lang="es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aeronavegabilidad</a:t>
            </a:r>
          </a:p>
          <a:p>
            <a:pPr algn="ctr"/>
            <a:endParaRPr lang="es-US" sz="28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4" y="1378516"/>
            <a:ext cx="88569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/>
              <a:t>1.8</a:t>
            </a:r>
            <a:r>
              <a:rPr lang="es-ES" dirty="0"/>
              <a:t> Todas las actividades de vigilancia de la seguridad operacional de un inspector de la CAA con respecto </a:t>
            </a:r>
            <a:r>
              <a:rPr lang="es-ES" dirty="0" smtClean="0"/>
              <a:t>a un </a:t>
            </a:r>
            <a:r>
              <a:rPr lang="es-ES" dirty="0"/>
              <a:t>explotador en particular deben estar cuidadosamente </a:t>
            </a:r>
            <a:r>
              <a:rPr lang="es-ES" dirty="0" smtClean="0"/>
              <a:t>planificadas.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07504" y="2420888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Las inspecciones también deben planificarse sobre la base de un </a:t>
            </a:r>
            <a:r>
              <a:rPr lang="es-ES" b="1" dirty="0">
                <a:solidFill>
                  <a:srgbClr val="FF0000"/>
                </a:solidFill>
              </a:rPr>
              <a:t>ejercicio de</a:t>
            </a:r>
          </a:p>
          <a:p>
            <a:pPr algn="just"/>
            <a:r>
              <a:rPr lang="es-ES" b="1" dirty="0">
                <a:solidFill>
                  <a:srgbClr val="FF0000"/>
                </a:solidFill>
              </a:rPr>
              <a:t>evaluación de riesgos</a:t>
            </a:r>
            <a:r>
              <a:rPr lang="es-ES" dirty="0"/>
              <a:t> de manera que se preste atención más frecuente a los aspectos de la operación que implica </a:t>
            </a:r>
            <a:r>
              <a:rPr lang="es-ES" dirty="0" smtClean="0"/>
              <a:t>el </a:t>
            </a:r>
            <a:r>
              <a:rPr lang="es-ES" b="1" dirty="0" smtClean="0">
                <a:solidFill>
                  <a:srgbClr val="FF0000"/>
                </a:solidFill>
              </a:rPr>
              <a:t>mayor </a:t>
            </a:r>
            <a:r>
              <a:rPr lang="es-ES" b="1" dirty="0">
                <a:solidFill>
                  <a:srgbClr val="FF0000"/>
                </a:solidFill>
              </a:rPr>
              <a:t>riesgo</a:t>
            </a:r>
            <a:r>
              <a:rPr lang="es-ES" dirty="0"/>
              <a:t>. </a:t>
            </a:r>
            <a:endParaRPr lang="es-ES" dirty="0" smtClean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La </a:t>
            </a:r>
            <a:r>
              <a:rPr lang="es-ES" dirty="0"/>
              <a:t>planificación de las inspecciones por parte del inspector de la </a:t>
            </a:r>
            <a:r>
              <a:rPr lang="es-ES" dirty="0" smtClean="0"/>
              <a:t>CAA debe </a:t>
            </a:r>
            <a:r>
              <a:rPr lang="es-ES" dirty="0"/>
              <a:t>tener en cuenta los </a:t>
            </a:r>
            <a:r>
              <a:rPr lang="es-ES" dirty="0" smtClean="0"/>
              <a:t>resultados de </a:t>
            </a:r>
            <a:r>
              <a:rPr lang="es-ES" dirty="0"/>
              <a:t>la </a:t>
            </a:r>
            <a:r>
              <a:rPr lang="es-ES" b="1" dirty="0">
                <a:solidFill>
                  <a:srgbClr val="FF0000"/>
                </a:solidFill>
              </a:rPr>
              <a:t>identificación de peligros </a:t>
            </a:r>
            <a:r>
              <a:rPr lang="es-ES" dirty="0"/>
              <a:t>y la </a:t>
            </a:r>
            <a:r>
              <a:rPr lang="es-ES" b="1" dirty="0">
                <a:solidFill>
                  <a:srgbClr val="FF0000"/>
                </a:solidFill>
              </a:rPr>
              <a:t>evaluación de riesgos </a:t>
            </a:r>
            <a:r>
              <a:rPr lang="es-ES" dirty="0"/>
              <a:t>que lleva a cabo y mantiene el operador como parte </a:t>
            </a:r>
            <a:r>
              <a:rPr lang="es-ES" dirty="0" smtClean="0"/>
              <a:t>del </a:t>
            </a:r>
            <a:r>
              <a:rPr lang="es-ES" b="1" dirty="0" smtClean="0">
                <a:solidFill>
                  <a:srgbClr val="FF0000"/>
                </a:solidFill>
              </a:rPr>
              <a:t>SMS</a:t>
            </a:r>
            <a:r>
              <a:rPr lang="es-ES" dirty="0" smtClean="0"/>
              <a:t> del </a:t>
            </a:r>
            <a:r>
              <a:rPr lang="es-ES" dirty="0"/>
              <a:t>operador</a:t>
            </a:r>
            <a:r>
              <a:rPr lang="es-ES" dirty="0" smtClean="0"/>
              <a:t>. </a:t>
            </a:r>
            <a:r>
              <a:rPr lang="es-ES" b="1" dirty="0" smtClean="0"/>
              <a:t>(Doc. 8335, Parte IV, Cap.1)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5423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8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4716016" y="3717032"/>
            <a:ext cx="3743325" cy="1740476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s-ES_tradnl" b="1" dirty="0">
                <a:latin typeface="Arial Narrow" pitchFamily="34" charset="0"/>
              </a:rPr>
              <a:t>Sistema ultra-seguro (Mitad de los 90 hacia adelante)</a:t>
            </a:r>
          </a:p>
          <a:p>
            <a:pPr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 dirty="0">
                <a:latin typeface="Arial Narrow" pitchFamily="34" charset="0"/>
              </a:rPr>
              <a:t>Enfoque de gestión de la seguridad basado en principios de administración de empresas.</a:t>
            </a:r>
          </a:p>
          <a:p>
            <a:pPr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 dirty="0">
                <a:latin typeface="Arial Narrow" pitchFamily="34" charset="0"/>
              </a:rPr>
              <a:t>Recolección rutinaria y análisis de datos operativos. </a:t>
            </a:r>
          </a:p>
        </p:txBody>
      </p:sp>
      <p:sp>
        <p:nvSpPr>
          <p:cNvPr id="38" name="Freeform 4"/>
          <p:cNvSpPr>
            <a:spLocks/>
          </p:cNvSpPr>
          <p:nvPr/>
        </p:nvSpPr>
        <p:spPr bwMode="auto">
          <a:xfrm>
            <a:off x="971550" y="910258"/>
            <a:ext cx="7366000" cy="5257800"/>
          </a:xfrm>
          <a:custGeom>
            <a:avLst/>
            <a:gdLst>
              <a:gd name="T0" fmla="*/ 0 w 4656"/>
              <a:gd name="T1" fmla="*/ 0 h 2832"/>
              <a:gd name="T2" fmla="*/ 0 w 4656"/>
              <a:gd name="T3" fmla="*/ 2147483647 h 2832"/>
              <a:gd name="T4" fmla="*/ 2147483647 w 4656"/>
              <a:gd name="T5" fmla="*/ 2147483647 h 2832"/>
              <a:gd name="T6" fmla="*/ 0 60000 65536"/>
              <a:gd name="T7" fmla="*/ 0 60000 65536"/>
              <a:gd name="T8" fmla="*/ 0 60000 65536"/>
              <a:gd name="T9" fmla="*/ 0 w 4656"/>
              <a:gd name="T10" fmla="*/ 0 h 2832"/>
              <a:gd name="T11" fmla="*/ 4656 w 4656"/>
              <a:gd name="T12" fmla="*/ 2832 h 28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56" h="2832">
                <a:moveTo>
                  <a:pt x="0" y="0"/>
                </a:moveTo>
                <a:lnTo>
                  <a:pt x="0" y="2832"/>
                </a:lnTo>
                <a:lnTo>
                  <a:pt x="4656" y="2832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793750" y="1384920"/>
            <a:ext cx="7543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793750" y="2223120"/>
            <a:ext cx="7543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93750" y="3850308"/>
            <a:ext cx="7543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82550" y="1541935"/>
            <a:ext cx="896938" cy="519112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Arial" pitchFamily="34" charset="0"/>
              </a:rPr>
              <a:t>10</a:t>
            </a:r>
            <a:r>
              <a:rPr lang="en-GB" sz="2800" baseline="30000" dirty="0">
                <a:latin typeface="Arial" pitchFamily="34" charset="0"/>
              </a:rPr>
              <a:t>-3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82550" y="2929410"/>
            <a:ext cx="896938" cy="519112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Arial" pitchFamily="34" charset="0"/>
              </a:rPr>
              <a:t>10</a:t>
            </a:r>
            <a:r>
              <a:rPr lang="en-GB" sz="2800" baseline="30000" dirty="0">
                <a:latin typeface="Arial" pitchFamily="34" charset="0"/>
              </a:rPr>
              <a:t>-5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104775" y="4591522"/>
            <a:ext cx="796925" cy="519113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latin typeface="Arial" pitchFamily="34" charset="0"/>
              </a:rPr>
              <a:t>10</a:t>
            </a:r>
            <a:r>
              <a:rPr lang="en-GB" sz="2800" baseline="30000" dirty="0">
                <a:latin typeface="Arial" pitchFamily="34" charset="0"/>
              </a:rPr>
              <a:t>-7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45" name="Arc 11"/>
          <p:cNvSpPr>
            <a:spLocks/>
          </p:cNvSpPr>
          <p:nvPr/>
        </p:nvSpPr>
        <p:spPr bwMode="auto">
          <a:xfrm flipH="1" flipV="1">
            <a:off x="1042988" y="981695"/>
            <a:ext cx="912812" cy="1143000"/>
          </a:xfrm>
          <a:custGeom>
            <a:avLst/>
            <a:gdLst>
              <a:gd name="T0" fmla="*/ 0 w 21531"/>
              <a:gd name="T1" fmla="*/ 0 h 21600"/>
              <a:gd name="T2" fmla="*/ 1640648546 w 21531"/>
              <a:gd name="T3" fmla="*/ 2147483647 h 21600"/>
              <a:gd name="T4" fmla="*/ 0 w 21531"/>
              <a:gd name="T5" fmla="*/ 2147483647 h 21600"/>
              <a:gd name="T6" fmla="*/ 0 60000 65536"/>
              <a:gd name="T7" fmla="*/ 0 60000 65536"/>
              <a:gd name="T8" fmla="*/ 0 60000 65536"/>
              <a:gd name="T9" fmla="*/ 0 w 21531"/>
              <a:gd name="T10" fmla="*/ 0 h 21600"/>
              <a:gd name="T11" fmla="*/ 21531 w 215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1" h="21600" fill="none" extrusionOk="0">
                <a:moveTo>
                  <a:pt x="-1" y="0"/>
                </a:moveTo>
                <a:cubicBezTo>
                  <a:pt x="11259" y="0"/>
                  <a:pt x="20630" y="8649"/>
                  <a:pt x="21530" y="19873"/>
                </a:cubicBezTo>
              </a:path>
              <a:path w="21531" h="21600" stroke="0" extrusionOk="0">
                <a:moveTo>
                  <a:pt x="-1" y="0"/>
                </a:moveTo>
                <a:cubicBezTo>
                  <a:pt x="11259" y="0"/>
                  <a:pt x="20630" y="8649"/>
                  <a:pt x="21530" y="19873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CC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 eaLnBrk="1" hangingPunct="1"/>
            <a:endParaRPr lang="en-GB"/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1825625" y="910258"/>
            <a:ext cx="5915025" cy="79868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30188" indent="-230188">
              <a:lnSpc>
                <a:spcPct val="85000"/>
              </a:lnSpc>
              <a:defRPr/>
            </a:pPr>
            <a:r>
              <a:rPr lang="es-ES_tradnl" b="1">
                <a:latin typeface="Arial Narrow" pitchFamily="34" charset="0"/>
              </a:rPr>
              <a:t>Sistema frágil (Desde los años 20 a los años70)</a:t>
            </a:r>
          </a:p>
          <a:p>
            <a:pPr marL="230188" indent="-230188"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>
                <a:latin typeface="Arial Narrow" pitchFamily="34" charset="0"/>
              </a:rPr>
              <a:t>Gestión individual del riesgo y entrenamiento intensivo</a:t>
            </a:r>
          </a:p>
          <a:p>
            <a:pPr marL="230188" indent="-230188"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>
                <a:latin typeface="Arial Narrow" pitchFamily="34" charset="0"/>
              </a:rPr>
              <a:t>Investigación de accidentes</a:t>
            </a:r>
          </a:p>
        </p:txBody>
      </p: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998538" y="1537320"/>
            <a:ext cx="163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GB" b="1" i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48" name="Arc 14"/>
          <p:cNvSpPr>
            <a:spLocks/>
          </p:cNvSpPr>
          <p:nvPr/>
        </p:nvSpPr>
        <p:spPr bwMode="auto">
          <a:xfrm flipH="1" flipV="1">
            <a:off x="3708400" y="3501058"/>
            <a:ext cx="3449638" cy="2544762"/>
          </a:xfrm>
          <a:custGeom>
            <a:avLst/>
            <a:gdLst>
              <a:gd name="T0" fmla="*/ 0 w 25029"/>
              <a:gd name="T1" fmla="*/ 324431448 h 24054"/>
              <a:gd name="T2" fmla="*/ 2147483647 w 25029"/>
              <a:gd name="T3" fmla="*/ 2147483647 h 24054"/>
              <a:gd name="T4" fmla="*/ 2147483647 w 25029"/>
              <a:gd name="T5" fmla="*/ 2147483647 h 24054"/>
              <a:gd name="T6" fmla="*/ 0 60000 65536"/>
              <a:gd name="T7" fmla="*/ 0 60000 65536"/>
              <a:gd name="T8" fmla="*/ 0 60000 65536"/>
              <a:gd name="T9" fmla="*/ 0 w 25029"/>
              <a:gd name="T10" fmla="*/ 0 h 24054"/>
              <a:gd name="T11" fmla="*/ 25029 w 25029"/>
              <a:gd name="T12" fmla="*/ 24054 h 240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29" h="24054" fill="none" extrusionOk="0">
                <a:moveTo>
                  <a:pt x="-1" y="273"/>
                </a:moveTo>
                <a:cubicBezTo>
                  <a:pt x="1133" y="91"/>
                  <a:pt x="2280" y="-1"/>
                  <a:pt x="3429" y="0"/>
                </a:cubicBezTo>
                <a:cubicBezTo>
                  <a:pt x="15358" y="0"/>
                  <a:pt x="25029" y="9670"/>
                  <a:pt x="25029" y="21600"/>
                </a:cubicBezTo>
                <a:cubicBezTo>
                  <a:pt x="25029" y="22419"/>
                  <a:pt x="24982" y="23239"/>
                  <a:pt x="24889" y="24054"/>
                </a:cubicBezTo>
              </a:path>
              <a:path w="25029" h="24054" stroke="0" extrusionOk="0">
                <a:moveTo>
                  <a:pt x="-1" y="273"/>
                </a:moveTo>
                <a:cubicBezTo>
                  <a:pt x="1133" y="91"/>
                  <a:pt x="2280" y="-1"/>
                  <a:pt x="3429" y="0"/>
                </a:cubicBezTo>
                <a:cubicBezTo>
                  <a:pt x="15358" y="0"/>
                  <a:pt x="25029" y="9670"/>
                  <a:pt x="25029" y="21600"/>
                </a:cubicBezTo>
                <a:cubicBezTo>
                  <a:pt x="25029" y="22419"/>
                  <a:pt x="24982" y="23239"/>
                  <a:pt x="24889" y="24054"/>
                </a:cubicBezTo>
                <a:lnTo>
                  <a:pt x="3429" y="21600"/>
                </a:lnTo>
                <a:close/>
              </a:path>
            </a:pathLst>
          </a:custGeom>
          <a:noFill/>
          <a:ln w="76200">
            <a:solidFill>
              <a:srgbClr val="FFCC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/>
            <a:endParaRPr lang="en-GB" sz="280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1022350" y="4737720"/>
            <a:ext cx="30480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/>
              <a:t> </a:t>
            </a:r>
          </a:p>
          <a:p>
            <a:pPr>
              <a:defRPr/>
            </a:pPr>
            <a:r>
              <a:rPr lang="en-GB" sz="14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GB" sz="14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GB" sz="1400" b="1"/>
              <a:t> </a:t>
            </a:r>
          </a:p>
        </p:txBody>
      </p:sp>
      <p:sp>
        <p:nvSpPr>
          <p:cNvPr id="50" name="Arc 16"/>
          <p:cNvSpPr>
            <a:spLocks/>
          </p:cNvSpPr>
          <p:nvPr/>
        </p:nvSpPr>
        <p:spPr bwMode="auto">
          <a:xfrm flipH="1" flipV="1">
            <a:off x="1908175" y="1197595"/>
            <a:ext cx="1781175" cy="2362200"/>
          </a:xfrm>
          <a:custGeom>
            <a:avLst/>
            <a:gdLst>
              <a:gd name="T0" fmla="*/ 0 w 24169"/>
              <a:gd name="T1" fmla="*/ 519248774 h 21600"/>
              <a:gd name="T2" fmla="*/ 2147483647 w 24169"/>
              <a:gd name="T3" fmla="*/ 2147483647 h 21600"/>
              <a:gd name="T4" fmla="*/ 1650275017 w 24169"/>
              <a:gd name="T5" fmla="*/ 2147483647 h 21600"/>
              <a:gd name="T6" fmla="*/ 0 60000 65536"/>
              <a:gd name="T7" fmla="*/ 0 60000 65536"/>
              <a:gd name="T8" fmla="*/ 0 60000 65536"/>
              <a:gd name="T9" fmla="*/ 0 w 24169"/>
              <a:gd name="T10" fmla="*/ 0 h 21600"/>
              <a:gd name="T11" fmla="*/ 24169 w 241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69" h="21600" fill="none" extrusionOk="0">
                <a:moveTo>
                  <a:pt x="0" y="397"/>
                </a:moveTo>
                <a:cubicBezTo>
                  <a:pt x="1358" y="132"/>
                  <a:pt x="2739" y="-1"/>
                  <a:pt x="4123" y="0"/>
                </a:cubicBezTo>
                <a:cubicBezTo>
                  <a:pt x="12945" y="0"/>
                  <a:pt x="20882" y="5366"/>
                  <a:pt x="24168" y="13554"/>
                </a:cubicBezTo>
              </a:path>
              <a:path w="24169" h="21600" stroke="0" extrusionOk="0">
                <a:moveTo>
                  <a:pt x="0" y="397"/>
                </a:moveTo>
                <a:cubicBezTo>
                  <a:pt x="1358" y="132"/>
                  <a:pt x="2739" y="-1"/>
                  <a:pt x="4123" y="0"/>
                </a:cubicBezTo>
                <a:cubicBezTo>
                  <a:pt x="12945" y="0"/>
                  <a:pt x="20882" y="5366"/>
                  <a:pt x="24168" y="13554"/>
                </a:cubicBezTo>
                <a:lnTo>
                  <a:pt x="4123" y="21600"/>
                </a:lnTo>
                <a:close/>
              </a:path>
            </a:pathLst>
          </a:custGeom>
          <a:noFill/>
          <a:ln w="76200">
            <a:solidFill>
              <a:srgbClr val="FFCC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/>
            <a:endParaRPr lang="en-GB" sz="2800"/>
          </a:p>
        </p:txBody>
      </p:sp>
      <p:sp>
        <p:nvSpPr>
          <p:cNvPr id="51" name="Text Box 17"/>
          <p:cNvSpPr txBox="1">
            <a:spLocks noChangeArrowheads="1"/>
          </p:cNvSpPr>
          <p:nvPr/>
        </p:nvSpPr>
        <p:spPr bwMode="auto">
          <a:xfrm>
            <a:off x="2655888" y="2332658"/>
            <a:ext cx="5803900" cy="79868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173038" indent="-173038">
              <a:lnSpc>
                <a:spcPct val="85000"/>
              </a:lnSpc>
              <a:defRPr/>
            </a:pPr>
            <a:r>
              <a:rPr lang="es-ES_tradnl" b="1" dirty="0">
                <a:latin typeface="Arial Narrow" pitchFamily="34" charset="0"/>
              </a:rPr>
              <a:t>Sistema seguro (De los 70 a la mitad de los 90)</a:t>
            </a:r>
          </a:p>
          <a:p>
            <a:pPr marL="173038" indent="-173038"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 dirty="0">
                <a:latin typeface="Arial Narrow" pitchFamily="34" charset="0"/>
              </a:rPr>
              <a:t>Tecnología y reglamentaciones</a:t>
            </a:r>
          </a:p>
          <a:p>
            <a:pPr marL="173038" indent="-173038"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s-ES_tradnl" dirty="0">
                <a:latin typeface="Arial Narrow" pitchFamily="34" charset="0"/>
              </a:rPr>
              <a:t>Investigación de incidentes  </a:t>
            </a:r>
          </a:p>
        </p:txBody>
      </p:sp>
      <p:sp>
        <p:nvSpPr>
          <p:cNvPr id="52" name="Text Box 18"/>
          <p:cNvSpPr txBox="1">
            <a:spLocks noChangeArrowheads="1"/>
          </p:cNvSpPr>
          <p:nvPr/>
        </p:nvSpPr>
        <p:spPr bwMode="auto">
          <a:xfrm>
            <a:off x="1135063" y="4998070"/>
            <a:ext cx="27368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ES_tradnl" sz="2000" i="1" dirty="0">
                <a:latin typeface="Arial Narrow" pitchFamily="34" charset="0"/>
              </a:rPr>
              <a:t>Menos de un evento catastrófico por millón de ciclos de producción</a:t>
            </a:r>
            <a:endParaRPr lang="en-US" sz="2000" i="1" dirty="0">
              <a:latin typeface="Arial Narrow" pitchFamily="34" charset="0"/>
            </a:endParaRPr>
          </a:p>
        </p:txBody>
      </p:sp>
      <p:sp>
        <p:nvSpPr>
          <p:cNvPr id="53" name="Oval 55"/>
          <p:cNvSpPr>
            <a:spLocks noChangeArrowheads="1"/>
          </p:cNvSpPr>
          <p:nvPr/>
        </p:nvSpPr>
        <p:spPr bwMode="auto">
          <a:xfrm rot="5400000">
            <a:off x="5616649" y="2314252"/>
            <a:ext cx="1584179" cy="507365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6706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ADC4-B731-4207-8D59-21097861F473}" type="slidenum">
              <a:rPr lang="es-DO" smtClean="0">
                <a:solidFill>
                  <a:prstClr val="black"/>
                </a:solidFill>
              </a:rPr>
              <a:pPr/>
              <a:t>9</a:t>
            </a:fld>
            <a:endParaRPr lang="es-DO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11663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S" sz="24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Factores influyentes en el entorno regulatorio</a:t>
            </a:r>
          </a:p>
          <a:p>
            <a:pPr algn="ctr"/>
            <a:endParaRPr lang="es-US" sz="2400" b="1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3528" y="1166843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En los últimos 25 años el sector aviación ha sido y continúa siendo transformado por una gran variedad de factores incluyendo: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Crecimiento de la industria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Tecnologías emergentes</a:t>
            </a:r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Modelos de negocios emergentes</a:t>
            </a:r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Crecimiento en la tendencia hacia los reglamentos basados en desempeño </a:t>
            </a:r>
            <a:endParaRPr lang="en-US" dirty="0"/>
          </a:p>
          <a:p>
            <a:endParaRPr lang="es-ES" dirty="0"/>
          </a:p>
          <a:p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transformaciones</a:t>
            </a:r>
            <a:r>
              <a:rPr lang="en-US" dirty="0" smtClean="0"/>
              <a:t> </a:t>
            </a:r>
            <a:r>
              <a:rPr lang="en-US" dirty="0" err="1" smtClean="0"/>
              <a:t>ponen</a:t>
            </a:r>
            <a:r>
              <a:rPr lang="en-US" dirty="0" smtClean="0"/>
              <a:t> una </a:t>
            </a:r>
            <a:r>
              <a:rPr lang="en-US" dirty="0" err="1" smtClean="0"/>
              <a:t>tensión</a:t>
            </a:r>
            <a:r>
              <a:rPr lang="en-US" dirty="0" smtClean="0"/>
              <a:t> </a:t>
            </a:r>
            <a:r>
              <a:rPr lang="en-US" dirty="0" err="1" smtClean="0"/>
              <a:t>enorme</a:t>
            </a:r>
            <a:r>
              <a:rPr lang="en-US" dirty="0" smtClean="0"/>
              <a:t> en la </a:t>
            </a:r>
            <a:r>
              <a:rPr lang="en-US" dirty="0" err="1" smtClean="0"/>
              <a:t>habilidad</a:t>
            </a:r>
            <a:r>
              <a:rPr lang="en-US" dirty="0" smtClean="0"/>
              <a:t> de los Estados </a:t>
            </a:r>
            <a:r>
              <a:rPr lang="en-US" dirty="0" err="1" smtClean="0"/>
              <a:t>contratantes</a:t>
            </a:r>
            <a:r>
              <a:rPr lang="en-US" dirty="0" smtClean="0"/>
              <a:t> de OACI para </a:t>
            </a:r>
            <a:r>
              <a:rPr lang="en-US" dirty="0" err="1" smtClean="0"/>
              <a:t>llevar</a:t>
            </a:r>
            <a:r>
              <a:rPr lang="en-US" dirty="0" smtClean="0"/>
              <a:t> a </a:t>
            </a:r>
            <a:r>
              <a:rPr lang="en-US" dirty="0" err="1" smtClean="0"/>
              <a:t>cabo</a:t>
            </a:r>
            <a:r>
              <a:rPr lang="en-US" dirty="0" smtClean="0"/>
              <a:t> una vigilancia </a:t>
            </a:r>
            <a:r>
              <a:rPr lang="en-US" dirty="0" err="1" smtClean="0"/>
              <a:t>efectiva</a:t>
            </a:r>
            <a:r>
              <a:rPr lang="en-US" dirty="0" smtClean="0"/>
              <a:t> de la seguridad operacional y </a:t>
            </a:r>
            <a:r>
              <a:rPr lang="en-US" dirty="0" err="1" smtClean="0"/>
              <a:t>apoyar</a:t>
            </a:r>
            <a:r>
              <a:rPr lang="en-US" dirty="0" smtClean="0"/>
              <a:t> la </a:t>
            </a:r>
            <a:r>
              <a:rPr lang="en-US" dirty="0" err="1" smtClean="0"/>
              <a:t>industria</a:t>
            </a:r>
            <a:r>
              <a:rPr lang="en-US" dirty="0" smtClean="0"/>
              <a:t> de aviación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guía</a:t>
            </a:r>
            <a:r>
              <a:rPr lang="en-US" dirty="0" smtClean="0"/>
              <a:t> de la </a:t>
            </a:r>
            <a:r>
              <a:rPr lang="en-US" dirty="0" err="1" smtClean="0"/>
              <a:t>economía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r>
              <a:rPr lang="en-US" dirty="0" smtClean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531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ersonalizado 33">
      <a:dk1>
        <a:sysClr val="windowText" lastClr="000000"/>
      </a:dk1>
      <a:lt1>
        <a:sysClr val="window" lastClr="FFFFFF"/>
      </a:lt1>
      <a:dk2>
        <a:srgbClr val="666666"/>
      </a:dk2>
      <a:lt2>
        <a:srgbClr val="FFFFFF"/>
      </a:lt2>
      <a:accent1>
        <a:srgbClr val="92D050"/>
      </a:accent1>
      <a:accent2>
        <a:srgbClr val="92D050"/>
      </a:accent2>
      <a:accent3>
        <a:srgbClr val="92D050"/>
      </a:accent3>
      <a:accent4>
        <a:srgbClr val="92D050"/>
      </a:accent4>
      <a:accent5>
        <a:srgbClr val="92D050"/>
      </a:accent5>
      <a:accent6>
        <a:srgbClr val="92D050"/>
      </a:accent6>
      <a:hlink>
        <a:srgbClr val="92D050"/>
      </a:hlink>
      <a:folHlink>
        <a:srgbClr val="92D05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urrencia">
  <a:themeElements>
    <a:clrScheme name="Personalizado 33">
      <a:dk1>
        <a:sysClr val="windowText" lastClr="000000"/>
      </a:dk1>
      <a:lt1>
        <a:sysClr val="window" lastClr="FFFFFF"/>
      </a:lt1>
      <a:dk2>
        <a:srgbClr val="666666"/>
      </a:dk2>
      <a:lt2>
        <a:srgbClr val="FFFFFF"/>
      </a:lt2>
      <a:accent1>
        <a:srgbClr val="92D050"/>
      </a:accent1>
      <a:accent2>
        <a:srgbClr val="92D050"/>
      </a:accent2>
      <a:accent3>
        <a:srgbClr val="92D050"/>
      </a:accent3>
      <a:accent4>
        <a:srgbClr val="92D050"/>
      </a:accent4>
      <a:accent5>
        <a:srgbClr val="92D050"/>
      </a:accent5>
      <a:accent6>
        <a:srgbClr val="92D050"/>
      </a:accent6>
      <a:hlink>
        <a:srgbClr val="92D050"/>
      </a:hlink>
      <a:folHlink>
        <a:srgbClr val="92D05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3390</TotalTime>
  <Words>1583</Words>
  <Application>Microsoft Office PowerPoint</Application>
  <PresentationFormat>Presentación en pantalla (4:3)</PresentationFormat>
  <Paragraphs>243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27" baseType="lpstr">
      <vt:lpstr>Concurrencia</vt:lpstr>
      <vt:lpstr>1_Concurrencia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Contact Information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</dc:creator>
  <cp:lastModifiedBy>Cristian</cp:lastModifiedBy>
  <cp:revision>244</cp:revision>
  <dcterms:created xsi:type="dcterms:W3CDTF">2010-11-29T01:32:30Z</dcterms:created>
  <dcterms:modified xsi:type="dcterms:W3CDTF">2018-06-06T00:21:48Z</dcterms:modified>
</cp:coreProperties>
</file>