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3" r:id="rId3"/>
    <p:sldId id="266" r:id="rId4"/>
    <p:sldId id="267" r:id="rId5"/>
    <p:sldId id="269" r:id="rId6"/>
    <p:sldId id="257" r:id="rId7"/>
    <p:sldId id="258" r:id="rId8"/>
    <p:sldId id="260" r:id="rId9"/>
    <p:sldId id="262" r:id="rId10"/>
    <p:sldId id="259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99"/>
    <a:srgbClr val="FF66FF"/>
    <a:srgbClr val="CC9900"/>
    <a:srgbClr val="00CC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F4791C-FD2F-416E-B2E6-548D98DE2277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B2D122-70FB-43F2-A79F-8A55ED3DE73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6838"/>
            <a:ext cx="7772400" cy="2591762"/>
          </a:xfrm>
        </p:spPr>
        <p:txBody>
          <a:bodyPr>
            <a:noAutofit/>
          </a:bodyPr>
          <a:lstStyle/>
          <a:p>
            <a:r>
              <a:rPr lang="en-US" sz="8000" dirty="0" smtClean="0"/>
              <a:t>INDUCCION SIG-IDAC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371600" y="1447800"/>
            <a:ext cx="6629400" cy="3810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b="1" dirty="0" smtClean="0">
                <a:latin typeface="Cambria" pitchFamily="18" charset="0"/>
              </a:rPr>
              <a:t>SIG-003: </a:t>
            </a:r>
            <a:r>
              <a:rPr lang="es-ES" sz="2400" dirty="0" smtClean="0">
                <a:latin typeface="Cambria" pitchFamily="18" charset="0"/>
              </a:rPr>
              <a:t>Acciones Correctivas y Preventivas</a:t>
            </a:r>
          </a:p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b="1" noProof="0" dirty="0" smtClean="0">
                <a:latin typeface="Cambria" pitchFamily="18" charset="0"/>
              </a:rPr>
              <a:t>SIG-006: </a:t>
            </a:r>
            <a:r>
              <a:rPr lang="es-ES" sz="2400" noProof="0" dirty="0" smtClean="0">
                <a:latin typeface="Cambria" pitchFamily="18" charset="0"/>
              </a:rPr>
              <a:t>Revisión por la Dirección</a:t>
            </a:r>
          </a:p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b="1" dirty="0" smtClean="0">
                <a:latin typeface="Cambria" pitchFamily="18" charset="0"/>
              </a:rPr>
              <a:t>SIG-009: </a:t>
            </a:r>
            <a:r>
              <a:rPr lang="es-ES" sz="2400" dirty="0" smtClean="0">
                <a:latin typeface="Cambria" pitchFamily="18" charset="0"/>
              </a:rPr>
              <a:t>Evaluación de Satisfacción de Clientes y Partes Interesadas</a:t>
            </a:r>
          </a:p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b="1" noProof="0" dirty="0" smtClean="0">
                <a:latin typeface="Cambria" pitchFamily="18" charset="0"/>
              </a:rPr>
              <a:t>APO-001 </a:t>
            </a:r>
            <a:r>
              <a:rPr lang="es-ES" sz="2400" noProof="0" dirty="0" smtClean="0">
                <a:latin typeface="Cambria" pitchFamily="18" charset="0"/>
              </a:rPr>
              <a:t>Comunicación Interna y Externa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7620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latin typeface="Cambria" pitchFamily="18" charset="0"/>
              </a:rPr>
              <a:t>Procesos Operativos </a:t>
            </a:r>
            <a:endParaRPr lang="es-ES" dirty="0">
              <a:latin typeface="Cambria" pitchFamily="18" charset="0"/>
            </a:endParaRPr>
          </a:p>
        </p:txBody>
      </p:sp>
      <p:sp>
        <p:nvSpPr>
          <p:cNvPr id="16" name="Title 35"/>
          <p:cNvSpPr txBox="1">
            <a:spLocks/>
          </p:cNvSpPr>
          <p:nvPr/>
        </p:nvSpPr>
        <p:spPr>
          <a:xfrm>
            <a:off x="304800" y="457200"/>
            <a:ext cx="8686800" cy="1066800"/>
          </a:xfrm>
          <a:prstGeom prst="rect">
            <a:avLst/>
          </a:prstGeom>
        </p:spPr>
        <p:txBody>
          <a:bodyPr vert="horz" rtlCol="0"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Únicos Procesos con Representantes de DP por Área</a:t>
            </a:r>
            <a:endParaRPr kumimoji="0" lang="es-E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48200" y="990600"/>
            <a:ext cx="3657600" cy="1981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2400" dirty="0" smtClean="0">
                <a:latin typeface="Cambria" pitchFamily="18" charset="0"/>
              </a:rPr>
              <a:t>Procesos  transversales que por su naturaleza pertenecen a un área especifica.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027830" y="2667000"/>
            <a:ext cx="5943600" cy="3810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 smtClean="0">
                <a:latin typeface="Cambria" pitchFamily="18" charset="0"/>
              </a:rPr>
              <a:t>Los representantes de áreas de los procesos SIG-003, SIG-006, SIG-009 y SIG-012  realizarán un REPORTE DE REPRESENTANTE DE DP para la dirección de área correspondiente</a:t>
            </a:r>
          </a:p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noProof="0" dirty="0" smtClean="0">
                <a:latin typeface="Cambria" pitchFamily="18" charset="0"/>
              </a:rPr>
              <a:t>El Dueño de cada uno de </a:t>
            </a:r>
            <a:r>
              <a:rPr lang="es-ES" sz="2400" dirty="0" smtClean="0">
                <a:latin typeface="Cambria" pitchFamily="18" charset="0"/>
              </a:rPr>
              <a:t>estos </a:t>
            </a:r>
            <a:r>
              <a:rPr lang="es-ES" sz="2400" noProof="0" dirty="0" smtClean="0">
                <a:latin typeface="Cambria" pitchFamily="18" charset="0"/>
              </a:rPr>
              <a:t>Procesos realiza un consolidado de esta información para preparar su Informe de DP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7574" y="2819400"/>
            <a:ext cx="5943600" cy="381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4950" lvl="0" indent="-23495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 smtClean="0">
                <a:latin typeface="Cambria" pitchFamily="18" charset="0"/>
              </a:rPr>
              <a:t>El representante de la Dirección tomara las actas de revisión de las direcciones (SIG-006) y los informes de DP del SIG-003, </a:t>
            </a:r>
            <a:r>
              <a:rPr lang="es-ES" sz="2400" dirty="0" smtClean="0">
                <a:latin typeface="Cambria" pitchFamily="18" charset="0"/>
              </a:rPr>
              <a:t>SIG-009, SIG -12  </a:t>
            </a:r>
            <a:r>
              <a:rPr lang="es-ES" sz="2400" dirty="0" smtClean="0">
                <a:latin typeface="Cambria" pitchFamily="18" charset="0"/>
              </a:rPr>
              <a:t>y el APO-006 para realizar un consolidado por PROCESO y por DIRECCIÓN.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999630" y="1143000"/>
            <a:ext cx="3657600" cy="1981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2400" dirty="0" smtClean="0">
                <a:latin typeface="Cambria" pitchFamily="18" charset="0"/>
              </a:rPr>
              <a:t>Procesos derivados de las direcciones de áreas,  que ofrecen los productos y servicios de la Institución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92290" y="1066800"/>
            <a:ext cx="3429000" cy="3200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latin typeface="Cambria" pitchFamily="18" charset="0"/>
              </a:rPr>
              <a:t>En algunos casos,  como el SIG-001: Control de Documentos, no se emitirán reportes de representante de DP, sino que será utilizada la matriz compartida en el servidor</a:t>
            </a:r>
            <a:endParaRPr lang="es-ES" sz="1600" dirty="0">
              <a:latin typeface="Cambria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162266" y="3124200"/>
            <a:ext cx="3962400" cy="3733800"/>
          </a:xfrm>
          <a:prstGeom prst="ellipse">
            <a:avLst/>
          </a:prstGeom>
          <a:solidFill>
            <a:srgbClr val="FFFF00"/>
          </a:solidFill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3">
                <a:satMod val="30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NO LLEVAN REPORTE DE REPRESENTANTE DE DP: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SIG-001: Control de documentos y Registros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DFISC-002:  Planificación y Ejecución de Auditorias  Integrales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b="1" dirty="0" smtClean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SIG-005: Control de Producto y/o Servicio No Conforme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6" grpId="0"/>
      <p:bldP spid="36" grpId="1"/>
      <p:bldP spid="16" grpId="0"/>
      <p:bldP spid="15" grpId="0" animBg="1"/>
      <p:bldP spid="15" grpId="1" animBg="1"/>
      <p:bldP spid="18" grpId="0" animBg="1"/>
      <p:bldP spid="18" grpId="1" animBg="1"/>
      <p:bldP spid="19" grpId="0" animBg="1"/>
      <p:bldP spid="43" grpId="0" animBg="1"/>
      <p:bldP spid="43" grpId="1" animBg="1"/>
      <p:bldP spid="20" grpId="0" animBg="1"/>
      <p:bldP spid="20" grpId="1" animBg="1"/>
      <p:bldP spid="21" grpId="0" animBg="1"/>
      <p:bldP spid="21" grpId="1" animBg="1"/>
      <p:bldP spid="21" grpId="2" animBg="1"/>
      <p:bldP spid="21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6838"/>
            <a:ext cx="7772400" cy="2591762"/>
          </a:xfrm>
        </p:spPr>
        <p:txBody>
          <a:bodyPr>
            <a:noAutofit/>
          </a:bodyPr>
          <a:lstStyle/>
          <a:p>
            <a:r>
              <a:rPr lang="en-US" sz="8000" dirty="0" smtClean="0"/>
              <a:t>INDUCCION SIG-IDAC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/>
              <a:t>Normas Aplicables</a:t>
            </a: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es-ES" dirty="0" smtClean="0"/>
              <a:t>                                      OHSAS 18001</a:t>
            </a:r>
            <a:endParaRPr lang="es-ES" dirty="0" smtClean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12510" y="1295400"/>
            <a:ext cx="4968875" cy="1295400"/>
          </a:xfrm>
          <a:prstGeom prst="wedgeRectCallout">
            <a:avLst>
              <a:gd name="adj1" fmla="val -39394"/>
              <a:gd name="adj2" fmla="val 97917"/>
            </a:avLst>
          </a:prstGeom>
          <a:solidFill>
            <a:srgbClr val="FF0000"/>
          </a:solidFill>
          <a:ln>
            <a:noFill/>
          </a:ln>
          <a:effectLst>
            <a:prstShdw prst="shdw17" dist="17961" dir="2700000">
              <a:srgbClr val="9900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Como hacer las diferentes actividades..</a:t>
            </a:r>
          </a:p>
          <a:p>
            <a:pPr algn="ctr"/>
            <a:r>
              <a:rPr lang="es-MX" sz="2400" b="1" dirty="0">
                <a:solidFill>
                  <a:schemeClr val="bg1"/>
                </a:solidFill>
              </a:rPr>
              <a:t>Que se respeten los flujos</a:t>
            </a:r>
            <a:endParaRPr lang="es-ES" sz="24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33" y="3221831"/>
            <a:ext cx="271938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3449614" y="2762249"/>
            <a:ext cx="5543550" cy="1943100"/>
          </a:xfrm>
          <a:prstGeom prst="wedgeRectCallout">
            <a:avLst>
              <a:gd name="adj1" fmla="val 15201"/>
              <a:gd name="adj2" fmla="val -87622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s-MX" sz="2400" dirty="0">
                <a:solidFill>
                  <a:schemeClr val="bg1"/>
                </a:solidFill>
              </a:rPr>
              <a:t>Donde y cómo estamos viéndonos afectados en nuestra salud o higiene por las actividades que realizamos..</a:t>
            </a:r>
          </a:p>
          <a:p>
            <a:pPr algn="ctr">
              <a:defRPr/>
            </a:pPr>
            <a:r>
              <a:rPr lang="es-MX" sz="2400" dirty="0">
                <a:solidFill>
                  <a:schemeClr val="bg1"/>
                </a:solidFill>
              </a:rPr>
              <a:t>Que hacemos para tener controlada la situación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-14644" y="4747998"/>
            <a:ext cx="5543550" cy="1943100"/>
          </a:xfrm>
          <a:prstGeom prst="wedgeRectCallout">
            <a:avLst>
              <a:gd name="adj1" fmla="val 58878"/>
              <a:gd name="adj2" fmla="val 3839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s-MX" sz="2400" dirty="0">
                <a:solidFill>
                  <a:schemeClr val="bg1"/>
                </a:solidFill>
              </a:rPr>
              <a:t>Donde y cómo estamos alterando el ambiente con nuestras actividades..</a:t>
            </a:r>
          </a:p>
          <a:p>
            <a:pPr algn="ctr">
              <a:defRPr/>
            </a:pPr>
            <a:r>
              <a:rPr lang="es-MX" sz="2400" dirty="0">
                <a:solidFill>
                  <a:schemeClr val="bg1"/>
                </a:solidFill>
              </a:rPr>
              <a:t>Que hacemos para tener controlada la situación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221389" y="5486400"/>
            <a:ext cx="2084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800" b="1" dirty="0" smtClean="0">
                <a:solidFill>
                  <a:srgbClr val="0000FF"/>
                </a:solidFill>
              </a:rPr>
              <a:t>ISO 14001</a:t>
            </a:r>
            <a:endParaRPr lang="es-DO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2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8175" y="1052513"/>
            <a:ext cx="5040313" cy="1944687"/>
            <a:chOff x="1247" y="1389"/>
            <a:chExt cx="3175" cy="1225"/>
          </a:xfrm>
        </p:grpSpPr>
        <p:pic>
          <p:nvPicPr>
            <p:cNvPr id="513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42" t="36436" r="25081" b="41905"/>
            <a:stretch>
              <a:fillRect/>
            </a:stretch>
          </p:blipFill>
          <p:spPr bwMode="auto">
            <a:xfrm>
              <a:off x="1247" y="1616"/>
              <a:ext cx="3175" cy="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3" name="Text Box 5"/>
            <p:cNvSpPr txBox="1">
              <a:spLocks noChangeArrowheads="1"/>
            </p:cNvSpPr>
            <p:nvPr/>
          </p:nvSpPr>
          <p:spPr bwMode="auto">
            <a:xfrm>
              <a:off x="1791" y="1389"/>
              <a:ext cx="2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MX" b="1" dirty="0">
                  <a:solidFill>
                    <a:srgbClr val="FF0000"/>
                  </a:solidFill>
                </a:rPr>
                <a:t>PROCESOS OPERACIONALES</a:t>
              </a:r>
              <a:endParaRPr lang="es-E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059113" y="3141663"/>
            <a:ext cx="2708275" cy="3311525"/>
            <a:chOff x="1927" y="1979"/>
            <a:chExt cx="1706" cy="2086"/>
          </a:xfrm>
        </p:grpSpPr>
        <p:pic>
          <p:nvPicPr>
            <p:cNvPr id="5130" name="Picture 9" descr="MC900434389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7" y="1979"/>
              <a:ext cx="1706" cy="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1" name="Text Box 10"/>
            <p:cNvSpPr txBox="1">
              <a:spLocks noChangeArrowheads="1"/>
            </p:cNvSpPr>
            <p:nvPr/>
          </p:nvSpPr>
          <p:spPr bwMode="auto">
            <a:xfrm>
              <a:off x="2136" y="2115"/>
              <a:ext cx="998" cy="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s-MX" sz="1700" b="1">
                  <a:solidFill>
                    <a:schemeClr val="accent2"/>
                  </a:solidFill>
                </a:rPr>
                <a:t>Este es el centro de nuestro SIG</a:t>
              </a:r>
              <a:endParaRPr lang="es-ES" sz="1700" b="1">
                <a:solidFill>
                  <a:schemeClr val="accent2"/>
                </a:solidFill>
              </a:endParaRPr>
            </a:p>
          </p:txBody>
        </p:sp>
      </p:grp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19113" y="3448050"/>
            <a:ext cx="147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400" b="1" dirty="0">
                <a:solidFill>
                  <a:srgbClr val="FF0000"/>
                </a:solidFill>
              </a:rPr>
              <a:t>ISO 9001</a:t>
            </a: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07950" y="3933825"/>
            <a:ext cx="2447925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b="1" dirty="0">
                <a:solidFill>
                  <a:srgbClr val="FF0000"/>
                </a:solidFill>
              </a:rPr>
              <a:t>El como realizamos nuestro trabajo respetando procedimientos y requisitos. Con documentos y registros controlados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492500" y="3462338"/>
            <a:ext cx="164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400" b="1">
                <a:solidFill>
                  <a:schemeClr val="hlink"/>
                </a:solidFill>
              </a:rPr>
              <a:t>ISO 14001</a:t>
            </a:r>
            <a:endParaRPr lang="es-ES" sz="2400" b="1">
              <a:solidFill>
                <a:schemeClr val="hlink"/>
              </a:solidFill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081338" y="3948113"/>
            <a:ext cx="2447925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b="1">
                <a:solidFill>
                  <a:schemeClr val="hlink"/>
                </a:solidFill>
              </a:rPr>
              <a:t>Que hacemos para colocar defensas a los daños que le estamos ocasionando al ambiente con nuestras operaciones</a:t>
            </a:r>
            <a:endParaRPr lang="es-ES" b="1">
              <a:solidFill>
                <a:schemeClr val="hlink"/>
              </a:solidFill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638925" y="3448050"/>
            <a:ext cx="220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400" b="1">
                <a:solidFill>
                  <a:schemeClr val="accent2"/>
                </a:solidFill>
              </a:rPr>
              <a:t>OHSAS 18001</a:t>
            </a:r>
            <a:endParaRPr lang="es-ES" sz="2400" b="1">
              <a:solidFill>
                <a:schemeClr val="accent2"/>
              </a:solidFill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445250" y="3933825"/>
            <a:ext cx="2447925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b="1">
                <a:solidFill>
                  <a:schemeClr val="accent2"/>
                </a:solidFill>
              </a:rPr>
              <a:t>Que hacemos para colocar defensas a los daños que nos podemos estar ocasionando a la Salud y Seguridad de las personas que trabajan en la Organización</a:t>
            </a:r>
            <a:endParaRPr lang="es-ES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1" grpId="0"/>
      <p:bldP spid="7182" grpId="0"/>
      <p:bldP spid="7183" grpId="0"/>
      <p:bldP spid="7184" grpId="0"/>
      <p:bldP spid="71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mtClean="0"/>
              <a:t>¿De donde nacen los procesos transversales?</a:t>
            </a:r>
            <a:endParaRPr lang="es-ES" smtClean="0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708275"/>
            <a:ext cx="6400800" cy="1752600"/>
          </a:xfrm>
        </p:spPr>
        <p:txBody>
          <a:bodyPr/>
          <a:lstStyle/>
          <a:p>
            <a:pPr eaLnBrk="1" hangingPunct="1"/>
            <a:r>
              <a:rPr lang="es-MX" smtClean="0"/>
              <a:t>APOYO y CONTROL Y MEJORA</a:t>
            </a:r>
            <a:endParaRPr lang="es-ES" smtClean="0"/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684213" y="378936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MX" sz="4000" b="1">
                <a:solidFill>
                  <a:schemeClr val="accent2"/>
                </a:solidFill>
                <a:latin typeface="Tahoma" pitchFamily="34" charset="0"/>
              </a:rPr>
              <a:t>ACTIVIDADES NECESARIAS PARA SOPORTAR LAS OPERACIONALES</a:t>
            </a:r>
            <a:endParaRPr lang="es-ES" sz="4000" b="1">
              <a:solidFill>
                <a:schemeClr val="accent2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29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/>
      <p:bldP spid="105477" grpId="0" build="p"/>
      <p:bldP spid="1054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MC900433949[1]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196975"/>
            <a:ext cx="5026025" cy="502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535238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3600" smtClean="0"/>
              <a:t>LAS DIFERENTES NORMAS NOS ENTREGAN </a:t>
            </a:r>
            <a:r>
              <a:rPr lang="es-MX" sz="3600" smtClean="0">
                <a:solidFill>
                  <a:schemeClr val="accent2"/>
                </a:solidFill>
              </a:rPr>
              <a:t>REQUISITOS</a:t>
            </a:r>
            <a:r>
              <a:rPr lang="es-MX" sz="3600" smtClean="0"/>
              <a:t> </a:t>
            </a:r>
            <a:r>
              <a:rPr lang="es-MX" sz="3600" smtClean="0">
                <a:solidFill>
                  <a:schemeClr val="accent2"/>
                </a:solidFill>
              </a:rPr>
              <a:t>MINIMOS</a:t>
            </a:r>
            <a:r>
              <a:rPr lang="es-MX" sz="3600" smtClean="0"/>
              <a:t> PARA PODER MANEJAR LO ANTERIOR. </a:t>
            </a:r>
            <a:br>
              <a:rPr lang="es-MX" sz="3600" smtClean="0"/>
            </a:br>
            <a:r>
              <a:rPr lang="es-MX" sz="3600" smtClean="0"/>
              <a:t/>
            </a:r>
            <a:br>
              <a:rPr lang="es-MX" sz="3600" smtClean="0"/>
            </a:br>
            <a:r>
              <a:rPr lang="es-MX" sz="3600" smtClean="0"/>
              <a:t>NOS ENTREGAN </a:t>
            </a:r>
            <a:r>
              <a:rPr lang="es-MX" sz="3600" smtClean="0">
                <a:solidFill>
                  <a:schemeClr val="accent2"/>
                </a:solidFill>
              </a:rPr>
              <a:t>HERRAMIENTAS</a:t>
            </a:r>
            <a:r>
              <a:rPr lang="es-MX" sz="3600" smtClean="0"/>
              <a:t> A APLICAR.</a:t>
            </a:r>
            <a:endParaRPr lang="es-ES" sz="3600" smtClean="0"/>
          </a:p>
        </p:txBody>
      </p:sp>
    </p:spTree>
    <p:extLst>
      <p:ext uri="{BB962C8B-B14F-4D97-AF65-F5344CB8AC3E}">
        <p14:creationId xmlns:p14="http://schemas.microsoft.com/office/powerpoint/2010/main" val="353059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Como funciona el organigrama con el SIG-IDAC?</a:t>
            </a:r>
            <a:endParaRPr lang="es-E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0" y="258762"/>
            <a:ext cx="3124200" cy="457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Director General</a:t>
            </a:r>
            <a:endParaRPr lang="es-ES" dirty="0"/>
          </a:p>
        </p:txBody>
      </p:sp>
      <p:sp>
        <p:nvSpPr>
          <p:cNvPr id="5" name="Rounded Rectangle 4"/>
          <p:cNvSpPr/>
          <p:nvPr/>
        </p:nvSpPr>
        <p:spPr>
          <a:xfrm>
            <a:off x="3048000" y="944562"/>
            <a:ext cx="3124200" cy="35083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Comisión SIG-IDAC</a:t>
            </a:r>
            <a:endParaRPr lang="es-ES" dirty="0"/>
          </a:p>
        </p:txBody>
      </p:sp>
      <p:sp>
        <p:nvSpPr>
          <p:cNvPr id="6" name="Rounded Rectangle 5"/>
          <p:cNvSpPr/>
          <p:nvPr/>
        </p:nvSpPr>
        <p:spPr>
          <a:xfrm>
            <a:off x="762000" y="1981200"/>
            <a:ext cx="34290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Direcciones Operacionales</a:t>
            </a:r>
            <a:endParaRPr lang="es-ES" dirty="0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4290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Direcciones de Apoyo</a:t>
            </a:r>
            <a:endParaRPr lang="es-E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2819400"/>
            <a:ext cx="29718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de Navegación Aérea</a:t>
            </a:r>
            <a:endParaRPr lang="es-E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1219200" y="3581400"/>
            <a:ext cx="2971800" cy="609600"/>
          </a:xfrm>
          <a:prstGeom prst="roundRect">
            <a:avLst/>
          </a:prstGeom>
          <a:solidFill>
            <a:srgbClr val="00CC00"/>
          </a:solidFill>
          <a:ln>
            <a:solidFill>
              <a:srgbClr val="00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de Normas de Vuelo</a:t>
            </a:r>
            <a:endParaRPr lang="es-ES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1219200" y="4343400"/>
            <a:ext cx="2971800" cy="609600"/>
          </a:xfrm>
          <a:prstGeom prst="roundRect">
            <a:avLst/>
          </a:prstGeom>
          <a:solidFill>
            <a:srgbClr val="FFCC00"/>
          </a:solidFill>
          <a:ln>
            <a:solidFill>
              <a:srgbClr val="FF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de Vigilancia de la Seguridad Operacional</a:t>
            </a:r>
            <a:endParaRPr lang="es-ES" sz="1400" dirty="0"/>
          </a:p>
        </p:txBody>
      </p:sp>
      <p:sp>
        <p:nvSpPr>
          <p:cNvPr id="12" name="Rounded Rectangle 11"/>
          <p:cNvSpPr/>
          <p:nvPr/>
        </p:nvSpPr>
        <p:spPr>
          <a:xfrm>
            <a:off x="1219200" y="5105400"/>
            <a:ext cx="2971800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Legal Técnica</a:t>
            </a:r>
            <a:endParaRPr lang="es-E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5562600" y="2819400"/>
            <a:ext cx="2971800" cy="533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de Recursos Humanos</a:t>
            </a:r>
            <a:endParaRPr lang="es-E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5562600" y="3505200"/>
            <a:ext cx="2971800" cy="457200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Dirección Administrativa</a:t>
            </a:r>
            <a:endParaRPr lang="es-E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5410200" y="4724400"/>
            <a:ext cx="1676400" cy="4572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Dirección Legal</a:t>
            </a:r>
            <a:endParaRPr lang="es-ES" sz="1200" dirty="0"/>
          </a:p>
        </p:txBody>
      </p:sp>
      <p:sp>
        <p:nvSpPr>
          <p:cNvPr id="17" name="Rounded Rectangle 16"/>
          <p:cNvSpPr/>
          <p:nvPr/>
        </p:nvSpPr>
        <p:spPr>
          <a:xfrm>
            <a:off x="7239000" y="4724400"/>
            <a:ext cx="1676400" cy="4572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Dirección de Fiscalización</a:t>
            </a:r>
            <a:endParaRPr lang="es-ES" sz="1200" dirty="0"/>
          </a:p>
        </p:txBody>
      </p:sp>
      <p:sp>
        <p:nvSpPr>
          <p:cNvPr id="18" name="Rounded Rectangle 17"/>
          <p:cNvSpPr/>
          <p:nvPr/>
        </p:nvSpPr>
        <p:spPr>
          <a:xfrm>
            <a:off x="5410200" y="5257800"/>
            <a:ext cx="1676400" cy="457200"/>
          </a:xfrm>
          <a:prstGeom prst="roundRect">
            <a:avLst/>
          </a:prstGeom>
          <a:solidFill>
            <a:srgbClr val="CC9900"/>
          </a:solidFill>
          <a:ln>
            <a:solidFill>
              <a:srgbClr val="CC99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Dirección Financiera</a:t>
            </a:r>
            <a:endParaRPr lang="es-ES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7239000" y="5257800"/>
            <a:ext cx="1676400" cy="457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Dirección de Relaciones Publicas</a:t>
            </a:r>
            <a:endParaRPr lang="es-E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5410200" y="5791200"/>
            <a:ext cx="1676400" cy="457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TAC</a:t>
            </a:r>
            <a:endParaRPr lang="es-ES" sz="1200" dirty="0"/>
          </a:p>
        </p:txBody>
      </p:sp>
      <p:sp>
        <p:nvSpPr>
          <p:cNvPr id="22" name="Rounded Rectangle 21"/>
          <p:cNvSpPr/>
          <p:nvPr/>
        </p:nvSpPr>
        <p:spPr>
          <a:xfrm>
            <a:off x="5410200" y="6324600"/>
            <a:ext cx="1676400" cy="5334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Dirección de Tecnología de la Información</a:t>
            </a:r>
            <a:endParaRPr lang="es-ES" sz="1200" dirty="0"/>
          </a:p>
        </p:txBody>
      </p:sp>
      <p:cxnSp>
        <p:nvCxnSpPr>
          <p:cNvPr id="24" name="Elbow Connector 23"/>
          <p:cNvCxnSpPr>
            <a:stCxn id="4" idx="2"/>
            <a:endCxn id="5" idx="0"/>
          </p:cNvCxnSpPr>
          <p:nvPr/>
        </p:nvCxnSpPr>
        <p:spPr>
          <a:xfrm rot="5400000">
            <a:off x="4495800" y="830262"/>
            <a:ext cx="228600" cy="1588"/>
          </a:xfrm>
          <a:prstGeom prst="bentConnector3">
            <a:avLst>
              <a:gd name="adj1" fmla="val 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5" idx="1"/>
            <a:endCxn id="6" idx="0"/>
          </p:cNvCxnSpPr>
          <p:nvPr/>
        </p:nvCxnSpPr>
        <p:spPr>
          <a:xfrm rot="10800000" flipV="1">
            <a:off x="2476500" y="1119980"/>
            <a:ext cx="571500" cy="861219"/>
          </a:xfrm>
          <a:prstGeom prst="bentConnector2">
            <a:avLst/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5" idx="3"/>
            <a:endCxn id="7" idx="0"/>
          </p:cNvCxnSpPr>
          <p:nvPr/>
        </p:nvCxnSpPr>
        <p:spPr>
          <a:xfrm>
            <a:off x="6172200" y="1119981"/>
            <a:ext cx="647700" cy="861219"/>
          </a:xfrm>
          <a:prstGeom prst="bentConnector2">
            <a:avLst/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6" idx="1"/>
            <a:endCxn id="9" idx="1"/>
          </p:cNvCxnSpPr>
          <p:nvPr/>
        </p:nvCxnSpPr>
        <p:spPr>
          <a:xfrm rot="10800000" flipH="1" flipV="1">
            <a:off x="762000" y="2324100"/>
            <a:ext cx="457200" cy="8001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6" idx="1"/>
            <a:endCxn id="10" idx="1"/>
          </p:cNvCxnSpPr>
          <p:nvPr/>
        </p:nvCxnSpPr>
        <p:spPr>
          <a:xfrm rot="10800000" flipH="1" flipV="1">
            <a:off x="762000" y="2324100"/>
            <a:ext cx="457200" cy="15621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6" idx="1"/>
            <a:endCxn id="11" idx="1"/>
          </p:cNvCxnSpPr>
          <p:nvPr/>
        </p:nvCxnSpPr>
        <p:spPr>
          <a:xfrm rot="10800000" flipH="1" flipV="1">
            <a:off x="762000" y="2324100"/>
            <a:ext cx="457200" cy="23241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7" idx="1"/>
            <a:endCxn id="13" idx="1"/>
          </p:cNvCxnSpPr>
          <p:nvPr/>
        </p:nvCxnSpPr>
        <p:spPr>
          <a:xfrm rot="10800000" flipH="1" flipV="1">
            <a:off x="5105400" y="2324100"/>
            <a:ext cx="457200" cy="7620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34"/>
          <p:cNvCxnSpPr>
            <a:stCxn id="7" idx="1"/>
            <a:endCxn id="14" idx="1"/>
          </p:cNvCxnSpPr>
          <p:nvPr/>
        </p:nvCxnSpPr>
        <p:spPr>
          <a:xfrm rot="10800000" flipH="1" flipV="1">
            <a:off x="5105400" y="2324100"/>
            <a:ext cx="457200" cy="14097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6" idx="1"/>
            <a:endCxn id="12" idx="1"/>
          </p:cNvCxnSpPr>
          <p:nvPr/>
        </p:nvCxnSpPr>
        <p:spPr>
          <a:xfrm rot="10800000" flipH="1" flipV="1">
            <a:off x="762000" y="2324100"/>
            <a:ext cx="457200" cy="3086100"/>
          </a:xfrm>
          <a:prstGeom prst="bentConnector3">
            <a:avLst>
              <a:gd name="adj1" fmla="val -50000"/>
            </a:avLst>
          </a:prstGeom>
          <a:ln w="508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3276600" y="1371600"/>
            <a:ext cx="2667000" cy="457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Representante por la Dirección </a:t>
            </a:r>
            <a:endParaRPr lang="es-ES" sz="1600" dirty="0"/>
          </a:p>
        </p:txBody>
      </p:sp>
      <p:sp>
        <p:nvSpPr>
          <p:cNvPr id="64" name="Title 31"/>
          <p:cNvSpPr txBox="1">
            <a:spLocks/>
          </p:cNvSpPr>
          <p:nvPr/>
        </p:nvSpPr>
        <p:spPr>
          <a:xfrm>
            <a:off x="4572000" y="1219200"/>
            <a:ext cx="3962400" cy="2057400"/>
          </a:xfrm>
          <a:prstGeom prst="flowChartDocument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Quienes Son? </a:t>
            </a:r>
            <a:br>
              <a:rPr kumimoji="0" lang="es-ES" sz="18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s-ES" sz="18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Encabezada por el DG. Coordinada por el representante de la Dirección. Integrada por todos los directores de área</a:t>
            </a:r>
            <a:endParaRPr kumimoji="0" lang="es-ES" sz="1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5" name="Title 31"/>
          <p:cNvSpPr txBox="1">
            <a:spLocks/>
          </p:cNvSpPr>
          <p:nvPr/>
        </p:nvSpPr>
        <p:spPr>
          <a:xfrm>
            <a:off x="4800600" y="2667000"/>
            <a:ext cx="3962400" cy="2057400"/>
          </a:xfrm>
          <a:prstGeom prst="flowChart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1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Actividades:</a:t>
            </a:r>
          </a:p>
          <a:p>
            <a:pPr marL="234950" marR="0" lvl="0" indent="-234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8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Supervisar el SIG a través del proceso SIG-006</a:t>
            </a:r>
          </a:p>
          <a:p>
            <a:pPr marL="234950" marR="0" lvl="0" indent="-234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b="1" baseline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Decide por mayoría simple</a:t>
            </a:r>
          </a:p>
          <a:p>
            <a:pPr marL="234950" marR="0" lvl="0" indent="-234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8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Asigna Acuerdos</a:t>
            </a:r>
            <a:endParaRPr kumimoji="0" lang="es-ES" sz="1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59" grpId="0" animBg="1"/>
      <p:bldP spid="64" grpId="0" animBg="1"/>
      <p:bldP spid="64" grpId="1" animBg="1"/>
      <p:bldP spid="65" grpId="0" animBg="1"/>
      <p:bldP spid="6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685800" y="76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Cambria" pitchFamily="18" charset="0"/>
              </a:rPr>
              <a:t>Área de Calidad Típica por Dirección</a:t>
            </a:r>
            <a:endParaRPr lang="es-ES" dirty="0">
              <a:latin typeface="Cambria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905000" y="914400"/>
            <a:ext cx="5791200" cy="685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lt1"/>
                </a:solidFill>
                <a:latin typeface="Cambria" pitchFamily="18" charset="0"/>
              </a:rPr>
              <a:t>Dirección Legal Técnica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971800" y="1905000"/>
            <a:ext cx="3657600" cy="685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2400" dirty="0">
                <a:latin typeface="Cambria" pitchFamily="18" charset="0"/>
              </a:rPr>
              <a:t>Director de Área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971800" y="2895600"/>
            <a:ext cx="3657600" cy="685800"/>
          </a:xfrm>
          <a:prstGeom prst="round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2400" noProof="0" dirty="0" smtClean="0">
                <a:latin typeface="Cambria" pitchFamily="18" charset="0"/>
              </a:rPr>
              <a:t>Área de Calidad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066800" y="4191001"/>
            <a:ext cx="36576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2400" noProof="0" dirty="0" smtClean="0">
                <a:latin typeface="Cambria" pitchFamily="18" charset="0"/>
              </a:rPr>
              <a:t>Coordinador de Gestión</a:t>
            </a:r>
            <a:r>
              <a:rPr lang="es-ES" sz="2400" dirty="0" smtClean="0">
                <a:latin typeface="Cambria" pitchFamily="18" charset="0"/>
              </a:rPr>
              <a:t> II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029200" y="4191001"/>
            <a:ext cx="36576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2400" noProof="0" dirty="0" smtClean="0">
                <a:latin typeface="Cambria" pitchFamily="18" charset="0"/>
              </a:rPr>
              <a:t>Coordinador de Gestión</a:t>
            </a:r>
            <a:r>
              <a:rPr lang="es-ES" sz="2400" dirty="0" smtClean="0">
                <a:latin typeface="Cambria" pitchFamily="18" charset="0"/>
              </a:rPr>
              <a:t> I</a:t>
            </a:r>
            <a:endParaRPr lang="es-ES" sz="2400" noProof="0" dirty="0">
              <a:latin typeface="Cambria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600200" y="4993244"/>
            <a:ext cx="3124200" cy="1736646"/>
          </a:xfrm>
          <a:prstGeom prst="round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34950" lvl="0" indent="-234950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Realiza la Revisión por la Dirección de su área</a:t>
            </a:r>
          </a:p>
          <a:p>
            <a:pPr marL="234950" indent="-234950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Puede ser representante de otros proceso transversales</a:t>
            </a:r>
          </a:p>
          <a:p>
            <a:pPr marL="234950" indent="-234950">
              <a:buFont typeface="Arial" pitchFamily="34" charset="0"/>
              <a:buChar char="•"/>
            </a:pPr>
            <a:endParaRPr lang="es-ES" sz="1600" dirty="0">
              <a:latin typeface="Cambria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1600" dirty="0" smtClean="0"/>
          </a:p>
        </p:txBody>
      </p:sp>
      <p:sp>
        <p:nvSpPr>
          <p:cNvPr id="50" name="Rounded Rectangle 49"/>
          <p:cNvSpPr/>
          <p:nvPr/>
        </p:nvSpPr>
        <p:spPr>
          <a:xfrm>
            <a:off x="5410200" y="4977052"/>
            <a:ext cx="3276600" cy="2009061"/>
          </a:xfrm>
          <a:prstGeom prst="round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Gestiona y representa los procesos transversales asignados por el director de área</a:t>
            </a:r>
          </a:p>
          <a:p>
            <a:pPr marL="234950" indent="-234950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Rinde los reportes del representante de DP al DP del proceso trimestralmente</a:t>
            </a:r>
          </a:p>
        </p:txBody>
      </p:sp>
      <p:cxnSp>
        <p:nvCxnSpPr>
          <p:cNvPr id="53" name="Elbow Connector 52"/>
          <p:cNvCxnSpPr>
            <a:stCxn id="40" idx="2"/>
            <a:endCxn id="41" idx="0"/>
          </p:cNvCxnSpPr>
          <p:nvPr/>
        </p:nvCxnSpPr>
        <p:spPr>
          <a:xfrm rot="5400000">
            <a:off x="4648200" y="1752600"/>
            <a:ext cx="304800" cy="1588"/>
          </a:xfrm>
          <a:prstGeom prst="bentConnector3">
            <a:avLst>
              <a:gd name="adj1" fmla="val 50000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1" idx="2"/>
            <a:endCxn id="42" idx="0"/>
          </p:cNvCxnSpPr>
          <p:nvPr/>
        </p:nvCxnSpPr>
        <p:spPr>
          <a:xfrm rot="5400000">
            <a:off x="4648200" y="2743200"/>
            <a:ext cx="304800" cy="1588"/>
          </a:xfrm>
          <a:prstGeom prst="bentConnector3">
            <a:avLst>
              <a:gd name="adj1" fmla="val 50000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2" idx="2"/>
            <a:endCxn id="43" idx="0"/>
          </p:cNvCxnSpPr>
          <p:nvPr/>
        </p:nvCxnSpPr>
        <p:spPr>
          <a:xfrm rot="5400000">
            <a:off x="3543300" y="2933700"/>
            <a:ext cx="609601" cy="19050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2" idx="2"/>
            <a:endCxn id="48" idx="0"/>
          </p:cNvCxnSpPr>
          <p:nvPr/>
        </p:nvCxnSpPr>
        <p:spPr>
          <a:xfrm rot="16200000" flipH="1">
            <a:off x="5524500" y="2857500"/>
            <a:ext cx="609601" cy="20574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381000" y="2362200"/>
            <a:ext cx="3581400" cy="1905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34950" indent="-234950">
              <a:buFont typeface="Arial" pitchFamily="34" charset="0"/>
              <a:buChar char="•"/>
            </a:pPr>
            <a:r>
              <a:rPr lang="es-ES" dirty="0" smtClean="0">
                <a:latin typeface="Cambria" pitchFamily="18" charset="0"/>
              </a:rPr>
              <a:t>Asigna a los coordinadores de Gestión los procesos transversales que representarán</a:t>
            </a:r>
            <a:r>
              <a:rPr lang="es-ES" dirty="0">
                <a:latin typeface="Cambria" pitchFamily="18" charset="0"/>
              </a:rPr>
              <a:t> </a:t>
            </a:r>
            <a:r>
              <a:rPr lang="es-ES" dirty="0" smtClean="0">
                <a:latin typeface="Cambria" pitchFamily="18" charset="0"/>
              </a:rPr>
              <a:t>en su área</a:t>
            </a:r>
          </a:p>
          <a:p>
            <a:pPr marL="234950" indent="-234950">
              <a:buFont typeface="Arial" pitchFamily="34" charset="0"/>
              <a:buChar char="•"/>
            </a:pPr>
            <a:r>
              <a:rPr lang="es-ES" dirty="0" smtClean="0">
                <a:latin typeface="Cambria" pitchFamily="18" charset="0"/>
              </a:rPr>
              <a:t>Designa los DP operacionales de su área</a:t>
            </a:r>
            <a:endParaRPr lang="es-ES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 animBg="1"/>
      <p:bldP spid="41" grpId="0" animBg="1"/>
      <p:bldP spid="42" grpId="0" animBg="1"/>
      <p:bldP spid="43" grpId="0" animBg="1"/>
      <p:bldP spid="48" grpId="0" animBg="1"/>
      <p:bldP spid="49" grpId="0" animBg="1"/>
      <p:bldP spid="50" grpId="0" animBg="1"/>
      <p:bldP spid="51" grpId="0" animBg="1"/>
      <p:bldP spid="5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5400" dirty="0" smtClean="0">
                <a:effectLst/>
                <a:latin typeface="Cambria" pitchFamily="18" charset="0"/>
              </a:rPr>
              <a:t>Procesos Transversales</a:t>
            </a:r>
            <a:endParaRPr lang="es-ES" sz="5400" dirty="0">
              <a:effectLst/>
              <a:latin typeface="Cambria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1000" y="1524000"/>
            <a:ext cx="6096000" cy="106680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lvl="0" algn="ctr"/>
            <a:r>
              <a:rPr lang="es-ES" b="1" dirty="0">
                <a:latin typeface="Cambria" pitchFamily="18" charset="0"/>
              </a:rPr>
              <a:t>Transversales Operativos </a:t>
            </a:r>
          </a:p>
          <a:p>
            <a:pPr lvl="0" algn="ctr"/>
            <a:r>
              <a:rPr lang="es-ES" dirty="0">
                <a:latin typeface="Cambria" pitchFamily="18" charset="0"/>
              </a:rPr>
              <a:t>Afectan transversalmente todos los procesos, pero por su naturaleza pertenecen a una área especifica.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667000" y="4724400"/>
            <a:ext cx="5638800" cy="1752600"/>
          </a:xfrm>
          <a:prstGeom prst="roundRect">
            <a:avLst>
              <a:gd name="adj" fmla="val 594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001 – </a:t>
            </a:r>
            <a:r>
              <a:rPr lang="es-ES" sz="1600" dirty="0" smtClean="0">
                <a:latin typeface="Cambria" pitchFamily="18" charset="0"/>
              </a:rPr>
              <a:t>Control de Documentos y Registros 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003 – Acciones Correctivas y Preventivas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005  - Control Producto y /o Servicio No Conforme  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006 – Revisión por la Dirección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009 –  Evaluación de Satisfacción de Grupos de Interés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 012- Gestión Integral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APO 001 – Comunicación Interna y Externa</a:t>
            </a:r>
            <a:endParaRPr lang="es-ES" sz="1600" noProof="0" dirty="0" smtClean="0">
              <a:latin typeface="Cambria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81000" y="2895600"/>
            <a:ext cx="6172200" cy="1905000"/>
          </a:xfrm>
          <a:prstGeom prst="roundRect">
            <a:avLst>
              <a:gd name="adj" fmla="val 9256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b="1" dirty="0">
                <a:solidFill>
                  <a:schemeClr val="dk1"/>
                </a:solidFill>
                <a:latin typeface="Cambria" pitchFamily="18" charset="0"/>
              </a:rPr>
              <a:t>Transversales Puros </a:t>
            </a:r>
          </a:p>
          <a:p>
            <a:pPr algn="ctr"/>
            <a:r>
              <a:rPr lang="es-ES" dirty="0">
                <a:solidFill>
                  <a:schemeClr val="dk1"/>
                </a:solidFill>
                <a:latin typeface="Cambria" pitchFamily="18" charset="0"/>
              </a:rPr>
              <a:t>Pueden están en cualquier área. Son aquellos procesos, </a:t>
            </a:r>
            <a:r>
              <a:rPr lang="es-ES" dirty="0" smtClean="0">
                <a:solidFill>
                  <a:schemeClr val="dk1"/>
                </a:solidFill>
                <a:latin typeface="Cambria" pitchFamily="18" charset="0"/>
              </a:rPr>
              <a:t>exigidos </a:t>
            </a:r>
            <a:r>
              <a:rPr lang="es-ES" dirty="0">
                <a:solidFill>
                  <a:schemeClr val="dk1"/>
                </a:solidFill>
                <a:latin typeface="Cambria" pitchFamily="18" charset="0"/>
              </a:rPr>
              <a:t>por las normas ISO 9001-2008, 14001:2004 y OHSA 18001:2007, que por su naturaleza no están necesariamente identificados o relacionados con un área especifica del IDAC.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71800" y="1485331"/>
            <a:ext cx="5638800" cy="2590800"/>
          </a:xfrm>
          <a:prstGeom prst="roundRect">
            <a:avLst>
              <a:gd name="adj" fmla="val 594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31775" indent="-231775"/>
            <a:r>
              <a:rPr lang="es-ES" sz="1600" b="1" noProof="0" dirty="0" smtClean="0">
                <a:latin typeface="Cambria" pitchFamily="18" charset="0"/>
              </a:rPr>
              <a:t>Dirección Administrativa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Compras y Contrataciones (ADM-002)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Selección y Evaluación de Proveedores (ADM-004) 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Planes de Respuesta en Caso de Emergencias (ADM-006)</a:t>
            </a:r>
          </a:p>
          <a:p>
            <a:pPr marL="231775" indent="-231775"/>
            <a:endParaRPr lang="es-ES" sz="1600" b="1" noProof="0" dirty="0" smtClean="0">
              <a:latin typeface="Cambria" pitchFamily="18" charset="0"/>
            </a:endParaRPr>
          </a:p>
          <a:p>
            <a:pPr marL="231775" indent="-231775"/>
            <a:r>
              <a:rPr lang="es-ES" sz="1600" b="1" noProof="0" dirty="0" smtClean="0">
                <a:latin typeface="Cambria" pitchFamily="18" charset="0"/>
              </a:rPr>
              <a:t>Dirección Recursos Humanos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Dotación de recursos Humanos (DRH-001)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Gestión del  Desempeño (DRH-002)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Gestión del Clima Organizacional (DRH-004)</a:t>
            </a:r>
          </a:p>
          <a:p>
            <a:pPr marL="231775" indent="-231775">
              <a:buFont typeface="Arial" pitchFamily="34" charset="0"/>
              <a:buChar char="•"/>
            </a:pPr>
            <a:endParaRPr lang="es-ES" sz="1600" noProof="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22" grpId="0" animBg="1"/>
      <p:bldP spid="22" grpId="1" animBg="1"/>
      <p:bldP spid="21" grpId="0" animBg="1"/>
      <p:bldP spid="18" grpId="0" animBg="1"/>
      <p:bldP spid="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5400" dirty="0" smtClean="0">
                <a:effectLst/>
                <a:latin typeface="Cambria" pitchFamily="18" charset="0"/>
              </a:rPr>
              <a:t>Procesos Transversales</a:t>
            </a:r>
            <a:endParaRPr lang="es-ES" sz="5400" dirty="0">
              <a:effectLst/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46" y="1295400"/>
            <a:ext cx="2444708" cy="92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21"/>
          <p:cNvSpPr/>
          <p:nvPr/>
        </p:nvSpPr>
        <p:spPr>
          <a:xfrm>
            <a:off x="533400" y="2126918"/>
            <a:ext cx="7848600" cy="4731082"/>
          </a:xfrm>
          <a:prstGeom prst="roundRect">
            <a:avLst>
              <a:gd name="adj" fmla="val 594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001 – </a:t>
            </a:r>
            <a:r>
              <a:rPr lang="es-ES" sz="1600" dirty="0" smtClean="0">
                <a:latin typeface="Cambria" pitchFamily="18" charset="0"/>
              </a:rPr>
              <a:t>Control de Documentos y Registros 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003 – Acciones Correctivas y Preventivas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005  - Control Producto y /o Servicio No Conforme  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006 – Revisión por la Dirección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noProof="0" dirty="0" smtClean="0">
                <a:latin typeface="Cambria" pitchFamily="18" charset="0"/>
              </a:rPr>
              <a:t>SIG 009 –  Evaluación de Satisfacción de Grupos de Interés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SIG  012 - Gestión Integral</a:t>
            </a:r>
            <a:endParaRPr lang="es-ES" sz="1600" noProof="0" dirty="0" smtClean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 smtClean="0">
                <a:latin typeface="Cambria" pitchFamily="18" charset="0"/>
              </a:rPr>
              <a:t>APO 001 – Comunicación Interna y Externa</a:t>
            </a:r>
          </a:p>
          <a:p>
            <a:pPr marL="231775" indent="-231775">
              <a:buFont typeface="Arial" pitchFamily="34" charset="0"/>
              <a:buChar char="•"/>
            </a:pPr>
            <a:endParaRPr lang="es-ES" sz="1600" noProof="0" dirty="0">
              <a:latin typeface="Cambria" pitchFamily="18" charset="0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>
                <a:latin typeface="Cambria" pitchFamily="18" charset="0"/>
              </a:rPr>
              <a:t>DPD-003 </a:t>
            </a:r>
            <a:r>
              <a:rPr lang="es-ES" sz="1600" dirty="0" smtClean="0">
                <a:latin typeface="Cambria" pitchFamily="18" charset="0"/>
              </a:rPr>
              <a:t>Gestión </a:t>
            </a:r>
            <a:r>
              <a:rPr lang="es-ES" sz="1600" dirty="0">
                <a:latin typeface="Cambria" pitchFamily="18" charset="0"/>
              </a:rPr>
              <a:t>de </a:t>
            </a:r>
            <a:r>
              <a:rPr lang="es-ES" sz="1600" dirty="0" smtClean="0">
                <a:latin typeface="Cambria" pitchFamily="18" charset="0"/>
              </a:rPr>
              <a:t>Proyectos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s-ES" sz="1600" dirty="0">
                <a:latin typeface="Cambria" pitchFamily="18" charset="0"/>
              </a:rPr>
              <a:t>DPD-006 </a:t>
            </a:r>
            <a:r>
              <a:rPr lang="es-ES" sz="1600" dirty="0" smtClean="0">
                <a:latin typeface="Cambria" pitchFamily="18" charset="0"/>
              </a:rPr>
              <a:t>Gestión </a:t>
            </a:r>
            <a:r>
              <a:rPr lang="es-ES" sz="1600" dirty="0">
                <a:latin typeface="Cambria" pitchFamily="18" charset="0"/>
              </a:rPr>
              <a:t>de Riesgos</a:t>
            </a:r>
            <a:endParaRPr lang="es-ES" sz="1600" noProof="0" dirty="0" smtClean="0">
              <a:latin typeface="Cambr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492459"/>
            <a:ext cx="4343400" cy="2365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15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7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783</Words>
  <Application>Microsoft Office PowerPoint</Application>
  <PresentationFormat>Presentación en pantalla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Concourse</vt:lpstr>
      <vt:lpstr>INDUCCION SIG-IDAC</vt:lpstr>
      <vt:lpstr>Normas Aplicables</vt:lpstr>
      <vt:lpstr>Presentación de PowerPoint</vt:lpstr>
      <vt:lpstr>¿De donde nacen los procesos transversales?</vt:lpstr>
      <vt:lpstr>LAS DIFERENTES NORMAS NOS ENTREGAN REQUISITOS MINIMOS PARA PODER MANEJAR LO ANTERIOR.   NOS ENTREGAN HERRAMIENTAS A APLICAR.</vt:lpstr>
      <vt:lpstr>Como funciona el organigrama con el SIG-IDAC?</vt:lpstr>
      <vt:lpstr>Área de Calidad Típica por Dirección</vt:lpstr>
      <vt:lpstr>Procesos Transversales</vt:lpstr>
      <vt:lpstr>Procesos Transversales</vt:lpstr>
      <vt:lpstr>Procesos Operativos </vt:lpstr>
      <vt:lpstr>INDUCCION SIG-IDAC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</dc:creator>
  <cp:lastModifiedBy>Flabia Maria Berroa Tineo</cp:lastModifiedBy>
  <cp:revision>22</cp:revision>
  <dcterms:created xsi:type="dcterms:W3CDTF">2010-08-02T17:39:03Z</dcterms:created>
  <dcterms:modified xsi:type="dcterms:W3CDTF">2012-09-05T16:51:25Z</dcterms:modified>
</cp:coreProperties>
</file>