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88" autoAdjust="0"/>
  </p:normalViewPr>
  <p:slideViewPr>
    <p:cSldViewPr snapToGrid="0" snapToObjects="1">
      <p:cViewPr varScale="1">
        <p:scale>
          <a:sx n="66" d="100"/>
          <a:sy n="66" d="100"/>
        </p:scale>
        <p:origin x="-5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7BB3D-3094-4CC3-A7F7-C56536F966A5}" type="doc">
      <dgm:prSet loTypeId="urn:microsoft.com/office/officeart/2005/8/layout/cycle2" loCatId="cycle" qsTypeId="urn:microsoft.com/office/officeart/2005/8/quickstyle/3d2" qsCatId="3D" csTypeId="urn:microsoft.com/office/officeart/2005/8/colors/accent2_2" csCatId="accent2" phldr="1"/>
      <dgm:spPr/>
      <dgm:t>
        <a:bodyPr/>
        <a:lstStyle/>
        <a:p>
          <a:endParaRPr lang="es-DO"/>
        </a:p>
      </dgm:t>
    </dgm:pt>
    <dgm:pt modelId="{8507DAFF-36C8-4DCB-88C3-F4A85CD304B9}">
      <dgm:prSet phldrT="[Texto]" custT="1"/>
      <dgm:spPr/>
      <dgm:t>
        <a:bodyPr/>
        <a:lstStyle/>
        <a:p>
          <a:r>
            <a:rPr lang="es-DO" sz="1800" dirty="0" smtClean="0">
              <a:latin typeface="Arial Black" pitchFamily="34" charset="0"/>
            </a:rPr>
            <a:t>FASE 1</a:t>
          </a:r>
          <a:endParaRPr lang="es-DO" sz="1800" dirty="0" smtClean="0">
            <a:latin typeface="+mj-lt"/>
          </a:endParaRPr>
        </a:p>
        <a:p>
          <a:r>
            <a:rPr lang="es-DO" sz="1600" dirty="0" smtClean="0">
              <a:latin typeface="+mj-lt"/>
            </a:rPr>
            <a:t>INICIO Y PREPARACIÓN</a:t>
          </a:r>
          <a:endParaRPr lang="es-DO" sz="1600" dirty="0">
            <a:latin typeface="Arial Black" pitchFamily="34" charset="0"/>
          </a:endParaRPr>
        </a:p>
      </dgm:t>
    </dgm:pt>
    <dgm:pt modelId="{C255B8AC-6A24-4AF1-BA45-DAAC9E74562E}" type="parTrans" cxnId="{83ABB0F3-79C1-4FB2-8C28-A45CD272D45E}">
      <dgm:prSet/>
      <dgm:spPr/>
      <dgm:t>
        <a:bodyPr/>
        <a:lstStyle/>
        <a:p>
          <a:endParaRPr lang="es-DO"/>
        </a:p>
      </dgm:t>
    </dgm:pt>
    <dgm:pt modelId="{8F183FE4-0428-48EB-B78F-256BCD9F38BD}" type="sibTrans" cxnId="{83ABB0F3-79C1-4FB2-8C28-A45CD272D45E}">
      <dgm:prSet/>
      <dgm:spPr/>
      <dgm:t>
        <a:bodyPr/>
        <a:lstStyle/>
        <a:p>
          <a:endParaRPr lang="es-DO"/>
        </a:p>
      </dgm:t>
    </dgm:pt>
    <dgm:pt modelId="{4DD117B7-CE70-44F1-AEA8-7F99E1616BCE}">
      <dgm:prSet phldrT="[Texto]" custT="1"/>
      <dgm:spPr>
        <a:solidFill>
          <a:srgbClr val="FF0000"/>
        </a:solidFill>
      </dgm:spPr>
      <dgm:t>
        <a:bodyPr/>
        <a:lstStyle/>
        <a:p>
          <a:r>
            <a:rPr lang="es-DO" sz="1800" dirty="0" smtClean="0">
              <a:solidFill>
                <a:schemeClr val="bg1"/>
              </a:solidFill>
              <a:latin typeface="Arial Black" pitchFamily="34" charset="0"/>
            </a:rPr>
            <a:t>FASE 2</a:t>
          </a:r>
          <a:endParaRPr lang="es-DO" sz="1600" dirty="0" smtClean="0">
            <a:solidFill>
              <a:schemeClr val="bg1"/>
            </a:solidFill>
            <a:latin typeface="+mn-lt"/>
          </a:endParaRPr>
        </a:p>
        <a:p>
          <a:r>
            <a:rPr lang="es-DO" sz="1600" dirty="0" smtClean="0">
              <a:solidFill>
                <a:schemeClr val="bg1"/>
              </a:solidFill>
              <a:latin typeface="+mn-lt"/>
            </a:rPr>
            <a:t>PROCESO DE AUTOEVALUACIÓN</a:t>
          </a:r>
          <a:endParaRPr lang="es-DO" sz="1800" dirty="0">
            <a:solidFill>
              <a:schemeClr val="bg1"/>
            </a:solidFill>
            <a:latin typeface="Arial Black" pitchFamily="34" charset="0"/>
          </a:endParaRPr>
        </a:p>
      </dgm:t>
    </dgm:pt>
    <dgm:pt modelId="{6966BECF-C775-47FC-9994-E8C7234A9FF0}" type="parTrans" cxnId="{FCE7EF0C-3DA6-40F0-9FF6-44A96B02CBD0}">
      <dgm:prSet/>
      <dgm:spPr/>
      <dgm:t>
        <a:bodyPr/>
        <a:lstStyle/>
        <a:p>
          <a:endParaRPr lang="es-DO"/>
        </a:p>
      </dgm:t>
    </dgm:pt>
    <dgm:pt modelId="{06BE295F-24C3-4134-AA43-EB2D94E2B1B9}" type="sibTrans" cxnId="{FCE7EF0C-3DA6-40F0-9FF6-44A96B02CBD0}">
      <dgm:prSet/>
      <dgm:spPr/>
      <dgm:t>
        <a:bodyPr/>
        <a:lstStyle/>
        <a:p>
          <a:endParaRPr lang="es-DO"/>
        </a:p>
      </dgm:t>
    </dgm:pt>
    <dgm:pt modelId="{25565B39-ABE2-4E3E-B0AC-CF5842F96334}">
      <dgm:prSet phldrT="[Texto]" custT="1"/>
      <dgm:spPr/>
      <dgm:t>
        <a:bodyPr/>
        <a:lstStyle/>
        <a:p>
          <a:r>
            <a:rPr lang="es-DO" sz="1800" dirty="0" smtClean="0">
              <a:latin typeface="Arial Black" pitchFamily="34" charset="0"/>
            </a:rPr>
            <a:t>FASE 3</a:t>
          </a:r>
        </a:p>
        <a:p>
          <a:r>
            <a:rPr lang="es-DO" sz="1600" dirty="0" smtClean="0">
              <a:latin typeface="+mn-lt"/>
            </a:rPr>
            <a:t>PLAN DE MEJORA</a:t>
          </a:r>
          <a:endParaRPr lang="es-DO" sz="1600" dirty="0">
            <a:latin typeface="+mn-lt"/>
          </a:endParaRPr>
        </a:p>
      </dgm:t>
    </dgm:pt>
    <dgm:pt modelId="{EA319E68-EF38-4C88-B1EF-E846A3FC9F8B}" type="parTrans" cxnId="{7B480DBA-102D-4228-9379-50751901AB69}">
      <dgm:prSet/>
      <dgm:spPr/>
      <dgm:t>
        <a:bodyPr/>
        <a:lstStyle/>
        <a:p>
          <a:endParaRPr lang="es-DO"/>
        </a:p>
      </dgm:t>
    </dgm:pt>
    <dgm:pt modelId="{ED4DDC8C-87B1-43C1-B9AA-8E5CAB9678A1}" type="sibTrans" cxnId="{7B480DBA-102D-4228-9379-50751901AB69}">
      <dgm:prSet/>
      <dgm:spPr/>
      <dgm:t>
        <a:bodyPr/>
        <a:lstStyle/>
        <a:p>
          <a:endParaRPr lang="es-DO"/>
        </a:p>
      </dgm:t>
    </dgm:pt>
    <dgm:pt modelId="{54AB8912-1997-4142-87ED-110F2C35D3FB}" type="pres">
      <dgm:prSet presAssocID="{6817BB3D-3094-4CC3-A7F7-C56536F966A5}" presName="cycle" presStyleCnt="0">
        <dgm:presLayoutVars>
          <dgm:dir/>
          <dgm:resizeHandles val="exact"/>
        </dgm:presLayoutVars>
      </dgm:prSet>
      <dgm:spPr/>
      <dgm:t>
        <a:bodyPr/>
        <a:lstStyle/>
        <a:p>
          <a:endParaRPr lang="es-DO"/>
        </a:p>
      </dgm:t>
    </dgm:pt>
    <dgm:pt modelId="{8ADFCEA0-C0B3-4C60-ACB5-2E6D0DEB73DC}" type="pres">
      <dgm:prSet presAssocID="{8507DAFF-36C8-4DCB-88C3-F4A85CD304B9}" presName="node" presStyleLbl="node1" presStyleIdx="0" presStyleCnt="3" custScaleX="142873">
        <dgm:presLayoutVars>
          <dgm:bulletEnabled val="1"/>
        </dgm:presLayoutVars>
      </dgm:prSet>
      <dgm:spPr/>
      <dgm:t>
        <a:bodyPr/>
        <a:lstStyle/>
        <a:p>
          <a:endParaRPr lang="es-DO"/>
        </a:p>
      </dgm:t>
    </dgm:pt>
    <dgm:pt modelId="{2BC96494-FBA0-4CC0-9C49-EF5B87342B2A}" type="pres">
      <dgm:prSet presAssocID="{8F183FE4-0428-48EB-B78F-256BCD9F38BD}" presName="sibTrans" presStyleLbl="sibTrans2D1" presStyleIdx="0" presStyleCnt="3"/>
      <dgm:spPr/>
      <dgm:t>
        <a:bodyPr/>
        <a:lstStyle/>
        <a:p>
          <a:endParaRPr lang="es-DO"/>
        </a:p>
      </dgm:t>
    </dgm:pt>
    <dgm:pt modelId="{96F9D18E-9C62-4290-90A5-12006CC2470C}" type="pres">
      <dgm:prSet presAssocID="{8F183FE4-0428-48EB-B78F-256BCD9F38BD}" presName="connectorText" presStyleLbl="sibTrans2D1" presStyleIdx="0" presStyleCnt="3"/>
      <dgm:spPr/>
      <dgm:t>
        <a:bodyPr/>
        <a:lstStyle/>
        <a:p>
          <a:endParaRPr lang="es-DO"/>
        </a:p>
      </dgm:t>
    </dgm:pt>
    <dgm:pt modelId="{49E0FC91-0731-4B29-9CAF-BC1836A9D28E}" type="pres">
      <dgm:prSet presAssocID="{4DD117B7-CE70-44F1-AEA8-7F99E1616BCE}" presName="node" presStyleLbl="node1" presStyleIdx="1" presStyleCnt="3" custScaleX="161431" custRadScaleRad="129114" custRadScaleInc="-7536">
        <dgm:presLayoutVars>
          <dgm:bulletEnabled val="1"/>
        </dgm:presLayoutVars>
      </dgm:prSet>
      <dgm:spPr/>
      <dgm:t>
        <a:bodyPr/>
        <a:lstStyle/>
        <a:p>
          <a:endParaRPr lang="es-DO"/>
        </a:p>
      </dgm:t>
    </dgm:pt>
    <dgm:pt modelId="{7D03A154-14EF-452F-8062-9388A571C8BA}" type="pres">
      <dgm:prSet presAssocID="{06BE295F-24C3-4134-AA43-EB2D94E2B1B9}" presName="sibTrans" presStyleLbl="sibTrans2D1" presStyleIdx="1" presStyleCnt="3"/>
      <dgm:spPr/>
      <dgm:t>
        <a:bodyPr/>
        <a:lstStyle/>
        <a:p>
          <a:endParaRPr lang="es-DO"/>
        </a:p>
      </dgm:t>
    </dgm:pt>
    <dgm:pt modelId="{01A036F2-C350-4943-869E-EA0DC355D074}" type="pres">
      <dgm:prSet presAssocID="{06BE295F-24C3-4134-AA43-EB2D94E2B1B9}" presName="connectorText" presStyleLbl="sibTrans2D1" presStyleIdx="1" presStyleCnt="3"/>
      <dgm:spPr/>
      <dgm:t>
        <a:bodyPr/>
        <a:lstStyle/>
        <a:p>
          <a:endParaRPr lang="es-DO"/>
        </a:p>
      </dgm:t>
    </dgm:pt>
    <dgm:pt modelId="{15682880-ECEA-4221-9A3C-DC85F96CF99E}" type="pres">
      <dgm:prSet presAssocID="{25565B39-ABE2-4E3E-B0AC-CF5842F96334}" presName="node" presStyleLbl="node1" presStyleIdx="2" presStyleCnt="3" custScaleX="143484" custRadScaleRad="122577" custRadScaleInc="12946">
        <dgm:presLayoutVars>
          <dgm:bulletEnabled val="1"/>
        </dgm:presLayoutVars>
      </dgm:prSet>
      <dgm:spPr/>
      <dgm:t>
        <a:bodyPr/>
        <a:lstStyle/>
        <a:p>
          <a:endParaRPr lang="es-DO"/>
        </a:p>
      </dgm:t>
    </dgm:pt>
    <dgm:pt modelId="{655F25D5-07DB-4102-8D38-A639A27AAEC7}" type="pres">
      <dgm:prSet presAssocID="{ED4DDC8C-87B1-43C1-B9AA-8E5CAB9678A1}" presName="sibTrans" presStyleLbl="sibTrans2D1" presStyleIdx="2" presStyleCnt="3"/>
      <dgm:spPr/>
      <dgm:t>
        <a:bodyPr/>
        <a:lstStyle/>
        <a:p>
          <a:endParaRPr lang="es-DO"/>
        </a:p>
      </dgm:t>
    </dgm:pt>
    <dgm:pt modelId="{EFD92BB0-6760-4D0D-8765-5DC9425C1BC9}" type="pres">
      <dgm:prSet presAssocID="{ED4DDC8C-87B1-43C1-B9AA-8E5CAB9678A1}" presName="connectorText" presStyleLbl="sibTrans2D1" presStyleIdx="2" presStyleCnt="3"/>
      <dgm:spPr/>
      <dgm:t>
        <a:bodyPr/>
        <a:lstStyle/>
        <a:p>
          <a:endParaRPr lang="es-DO"/>
        </a:p>
      </dgm:t>
    </dgm:pt>
  </dgm:ptLst>
  <dgm:cxnLst>
    <dgm:cxn modelId="{83ABB0F3-79C1-4FB2-8C28-A45CD272D45E}" srcId="{6817BB3D-3094-4CC3-A7F7-C56536F966A5}" destId="{8507DAFF-36C8-4DCB-88C3-F4A85CD304B9}" srcOrd="0" destOrd="0" parTransId="{C255B8AC-6A24-4AF1-BA45-DAAC9E74562E}" sibTransId="{8F183FE4-0428-48EB-B78F-256BCD9F38BD}"/>
    <dgm:cxn modelId="{F9E9E3E2-3E4C-46D0-A98F-FE6F2DCAF4D4}" type="presOf" srcId="{8507DAFF-36C8-4DCB-88C3-F4A85CD304B9}" destId="{8ADFCEA0-C0B3-4C60-ACB5-2E6D0DEB73DC}" srcOrd="0" destOrd="0" presId="urn:microsoft.com/office/officeart/2005/8/layout/cycle2"/>
    <dgm:cxn modelId="{C404C186-7515-4E54-9471-0BCA49AC07B5}" type="presOf" srcId="{4DD117B7-CE70-44F1-AEA8-7F99E1616BCE}" destId="{49E0FC91-0731-4B29-9CAF-BC1836A9D28E}" srcOrd="0" destOrd="0" presId="urn:microsoft.com/office/officeart/2005/8/layout/cycle2"/>
    <dgm:cxn modelId="{51CE24F4-A336-41CA-AB15-6CD31D0B0586}" type="presOf" srcId="{06BE295F-24C3-4134-AA43-EB2D94E2B1B9}" destId="{7D03A154-14EF-452F-8062-9388A571C8BA}" srcOrd="0" destOrd="0" presId="urn:microsoft.com/office/officeart/2005/8/layout/cycle2"/>
    <dgm:cxn modelId="{278EEF37-3481-4A7F-AA20-56BF8266FC4D}" type="presOf" srcId="{8F183FE4-0428-48EB-B78F-256BCD9F38BD}" destId="{2BC96494-FBA0-4CC0-9C49-EF5B87342B2A}" srcOrd="0" destOrd="0" presId="urn:microsoft.com/office/officeart/2005/8/layout/cycle2"/>
    <dgm:cxn modelId="{0B291187-E0C4-4B6E-8EA5-03670C106845}" type="presOf" srcId="{8F183FE4-0428-48EB-B78F-256BCD9F38BD}" destId="{96F9D18E-9C62-4290-90A5-12006CC2470C}" srcOrd="1" destOrd="0" presId="urn:microsoft.com/office/officeart/2005/8/layout/cycle2"/>
    <dgm:cxn modelId="{A3B0063A-EEAA-49BC-9B3B-5B62C2D207A8}" type="presOf" srcId="{ED4DDC8C-87B1-43C1-B9AA-8E5CAB9678A1}" destId="{EFD92BB0-6760-4D0D-8765-5DC9425C1BC9}" srcOrd="1" destOrd="0" presId="urn:microsoft.com/office/officeart/2005/8/layout/cycle2"/>
    <dgm:cxn modelId="{65C329F8-8EAE-4233-83F6-4BEC887C563B}" type="presOf" srcId="{ED4DDC8C-87B1-43C1-B9AA-8E5CAB9678A1}" destId="{655F25D5-07DB-4102-8D38-A639A27AAEC7}" srcOrd="0" destOrd="0" presId="urn:microsoft.com/office/officeart/2005/8/layout/cycle2"/>
    <dgm:cxn modelId="{F2303597-6655-42EA-9616-D6888C7C4BBA}" type="presOf" srcId="{25565B39-ABE2-4E3E-B0AC-CF5842F96334}" destId="{15682880-ECEA-4221-9A3C-DC85F96CF99E}" srcOrd="0" destOrd="0" presId="urn:microsoft.com/office/officeart/2005/8/layout/cycle2"/>
    <dgm:cxn modelId="{7B480DBA-102D-4228-9379-50751901AB69}" srcId="{6817BB3D-3094-4CC3-A7F7-C56536F966A5}" destId="{25565B39-ABE2-4E3E-B0AC-CF5842F96334}" srcOrd="2" destOrd="0" parTransId="{EA319E68-EF38-4C88-B1EF-E846A3FC9F8B}" sibTransId="{ED4DDC8C-87B1-43C1-B9AA-8E5CAB9678A1}"/>
    <dgm:cxn modelId="{FCE7EF0C-3DA6-40F0-9FF6-44A96B02CBD0}" srcId="{6817BB3D-3094-4CC3-A7F7-C56536F966A5}" destId="{4DD117B7-CE70-44F1-AEA8-7F99E1616BCE}" srcOrd="1" destOrd="0" parTransId="{6966BECF-C775-47FC-9994-E8C7234A9FF0}" sibTransId="{06BE295F-24C3-4134-AA43-EB2D94E2B1B9}"/>
    <dgm:cxn modelId="{2B4412BA-DB3F-4843-A573-E6899D00931D}" type="presOf" srcId="{06BE295F-24C3-4134-AA43-EB2D94E2B1B9}" destId="{01A036F2-C350-4943-869E-EA0DC355D074}" srcOrd="1" destOrd="0" presId="urn:microsoft.com/office/officeart/2005/8/layout/cycle2"/>
    <dgm:cxn modelId="{6CA62205-22E5-4D04-BB9D-BEAD7A38F1E2}" type="presOf" srcId="{6817BB3D-3094-4CC3-A7F7-C56536F966A5}" destId="{54AB8912-1997-4142-87ED-110F2C35D3FB}" srcOrd="0" destOrd="0" presId="urn:microsoft.com/office/officeart/2005/8/layout/cycle2"/>
    <dgm:cxn modelId="{14B21C30-2B40-4D14-893D-B5D7873135C1}" type="presParOf" srcId="{54AB8912-1997-4142-87ED-110F2C35D3FB}" destId="{8ADFCEA0-C0B3-4C60-ACB5-2E6D0DEB73DC}" srcOrd="0" destOrd="0" presId="urn:microsoft.com/office/officeart/2005/8/layout/cycle2"/>
    <dgm:cxn modelId="{5E3B1D8F-934E-49E4-8823-B08A870C4B02}" type="presParOf" srcId="{54AB8912-1997-4142-87ED-110F2C35D3FB}" destId="{2BC96494-FBA0-4CC0-9C49-EF5B87342B2A}" srcOrd="1" destOrd="0" presId="urn:microsoft.com/office/officeart/2005/8/layout/cycle2"/>
    <dgm:cxn modelId="{9345C101-ABEA-47D0-89FE-7089B82B8479}" type="presParOf" srcId="{2BC96494-FBA0-4CC0-9C49-EF5B87342B2A}" destId="{96F9D18E-9C62-4290-90A5-12006CC2470C}" srcOrd="0" destOrd="0" presId="urn:microsoft.com/office/officeart/2005/8/layout/cycle2"/>
    <dgm:cxn modelId="{8861999F-F4F3-47E9-A33D-053367F1AEAD}" type="presParOf" srcId="{54AB8912-1997-4142-87ED-110F2C35D3FB}" destId="{49E0FC91-0731-4B29-9CAF-BC1836A9D28E}" srcOrd="2" destOrd="0" presId="urn:microsoft.com/office/officeart/2005/8/layout/cycle2"/>
    <dgm:cxn modelId="{E3EB9DC1-D522-45B4-9B00-5CBBAE121227}" type="presParOf" srcId="{54AB8912-1997-4142-87ED-110F2C35D3FB}" destId="{7D03A154-14EF-452F-8062-9388A571C8BA}" srcOrd="3" destOrd="0" presId="urn:microsoft.com/office/officeart/2005/8/layout/cycle2"/>
    <dgm:cxn modelId="{DBA0EEF8-7806-4FEB-8F73-5736E31F17A3}" type="presParOf" srcId="{7D03A154-14EF-452F-8062-9388A571C8BA}" destId="{01A036F2-C350-4943-869E-EA0DC355D074}" srcOrd="0" destOrd="0" presId="urn:microsoft.com/office/officeart/2005/8/layout/cycle2"/>
    <dgm:cxn modelId="{B70FBB8A-47D1-402A-B55A-AF9BF272F973}" type="presParOf" srcId="{54AB8912-1997-4142-87ED-110F2C35D3FB}" destId="{15682880-ECEA-4221-9A3C-DC85F96CF99E}" srcOrd="4" destOrd="0" presId="urn:microsoft.com/office/officeart/2005/8/layout/cycle2"/>
    <dgm:cxn modelId="{DAA65684-EF0F-4282-931C-7C01FB8A793D}" type="presParOf" srcId="{54AB8912-1997-4142-87ED-110F2C35D3FB}" destId="{655F25D5-07DB-4102-8D38-A639A27AAEC7}" srcOrd="5" destOrd="0" presId="urn:microsoft.com/office/officeart/2005/8/layout/cycle2"/>
    <dgm:cxn modelId="{9C0C55BA-8C77-416F-9762-0A2F79473A4F}" type="presParOf" srcId="{655F25D5-07DB-4102-8D38-A639A27AAEC7}" destId="{EFD92BB0-6760-4D0D-8765-5DC9425C1BC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FCEA0-C0B3-4C60-ACB5-2E6D0DEB73DC}">
      <dsp:nvSpPr>
        <dsp:cNvPr id="0" name=""/>
        <dsp:cNvSpPr/>
      </dsp:nvSpPr>
      <dsp:spPr>
        <a:xfrm>
          <a:off x="1490975" y="960"/>
          <a:ext cx="2571575" cy="179990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DO" sz="1800" kern="1200" dirty="0" smtClean="0">
              <a:latin typeface="Arial Black" pitchFamily="34" charset="0"/>
            </a:rPr>
            <a:t>FASE 1</a:t>
          </a:r>
          <a:endParaRPr lang="es-DO" sz="1800" kern="1200" dirty="0" smtClean="0">
            <a:latin typeface="+mj-lt"/>
          </a:endParaRPr>
        </a:p>
        <a:p>
          <a:pPr lvl="0" algn="ctr" defTabSz="800100">
            <a:lnSpc>
              <a:spcPct val="90000"/>
            </a:lnSpc>
            <a:spcBef>
              <a:spcPct val="0"/>
            </a:spcBef>
            <a:spcAft>
              <a:spcPct val="35000"/>
            </a:spcAft>
          </a:pPr>
          <a:r>
            <a:rPr lang="es-DO" sz="1600" kern="1200" dirty="0" smtClean="0">
              <a:latin typeface="+mj-lt"/>
            </a:rPr>
            <a:t>INICIO Y PREPARACIÓN</a:t>
          </a:r>
          <a:endParaRPr lang="es-DO" sz="1600" kern="1200" dirty="0">
            <a:latin typeface="Arial Black" pitchFamily="34" charset="0"/>
          </a:endParaRPr>
        </a:p>
      </dsp:txBody>
      <dsp:txXfrm>
        <a:off x="1867573" y="264550"/>
        <a:ext cx="1818379" cy="1272722"/>
      </dsp:txXfrm>
    </dsp:sp>
    <dsp:sp modelId="{2BC96494-FBA0-4CC0-9C49-EF5B87342B2A}">
      <dsp:nvSpPr>
        <dsp:cNvPr id="0" name=""/>
        <dsp:cNvSpPr/>
      </dsp:nvSpPr>
      <dsp:spPr>
        <a:xfrm rot="3457198">
          <a:off x="3294124" y="1750677"/>
          <a:ext cx="428215" cy="607467"/>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DO" sz="2600" kern="1200"/>
        </a:p>
      </dsp:txBody>
      <dsp:txXfrm>
        <a:off x="3323958" y="1817925"/>
        <a:ext cx="299751" cy="364481"/>
      </dsp:txXfrm>
    </dsp:sp>
    <dsp:sp modelId="{49E0FC91-0731-4B29-9CAF-BC1836A9D28E}">
      <dsp:nvSpPr>
        <dsp:cNvPr id="0" name=""/>
        <dsp:cNvSpPr/>
      </dsp:nvSpPr>
      <dsp:spPr>
        <a:xfrm>
          <a:off x="2809439" y="2343501"/>
          <a:ext cx="2905600" cy="1799902"/>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DO" sz="1800" kern="1200" dirty="0" smtClean="0">
              <a:solidFill>
                <a:schemeClr val="bg1"/>
              </a:solidFill>
              <a:latin typeface="Arial Black" pitchFamily="34" charset="0"/>
            </a:rPr>
            <a:t>FASE 2</a:t>
          </a:r>
          <a:endParaRPr lang="es-DO" sz="1600" kern="1200" dirty="0" smtClean="0">
            <a:solidFill>
              <a:schemeClr val="bg1"/>
            </a:solidFill>
            <a:latin typeface="+mn-lt"/>
          </a:endParaRPr>
        </a:p>
        <a:p>
          <a:pPr lvl="0" algn="ctr" defTabSz="800100">
            <a:lnSpc>
              <a:spcPct val="90000"/>
            </a:lnSpc>
            <a:spcBef>
              <a:spcPct val="0"/>
            </a:spcBef>
            <a:spcAft>
              <a:spcPct val="35000"/>
            </a:spcAft>
          </a:pPr>
          <a:r>
            <a:rPr lang="es-DO" sz="1600" kern="1200" dirty="0" smtClean="0">
              <a:solidFill>
                <a:schemeClr val="bg1"/>
              </a:solidFill>
              <a:latin typeface="+mn-lt"/>
            </a:rPr>
            <a:t>PROCESO DE AUTOEVALUACIÓN</a:t>
          </a:r>
          <a:endParaRPr lang="es-DO" sz="1800" kern="1200" dirty="0">
            <a:solidFill>
              <a:schemeClr val="bg1"/>
            </a:solidFill>
            <a:latin typeface="Arial Black" pitchFamily="34" charset="0"/>
          </a:endParaRPr>
        </a:p>
      </dsp:txBody>
      <dsp:txXfrm>
        <a:off x="3234954" y="2607091"/>
        <a:ext cx="2054570" cy="1272722"/>
      </dsp:txXfrm>
    </dsp:sp>
    <dsp:sp modelId="{7D03A154-14EF-452F-8062-9388A571C8BA}">
      <dsp:nvSpPr>
        <dsp:cNvPr id="0" name=""/>
        <dsp:cNvSpPr/>
      </dsp:nvSpPr>
      <dsp:spPr>
        <a:xfrm rot="10866514">
          <a:off x="2639081" y="2909479"/>
          <a:ext cx="120900" cy="607467"/>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DO" sz="2600" kern="1200"/>
        </a:p>
      </dsp:txBody>
      <dsp:txXfrm rot="10800000">
        <a:off x="2675348" y="3031323"/>
        <a:ext cx="84630" cy="364481"/>
      </dsp:txXfrm>
    </dsp:sp>
    <dsp:sp modelId="{15682880-ECEA-4221-9A3C-DC85F96CF99E}">
      <dsp:nvSpPr>
        <dsp:cNvPr id="0" name=""/>
        <dsp:cNvSpPr/>
      </dsp:nvSpPr>
      <dsp:spPr>
        <a:xfrm>
          <a:off x="0" y="2286011"/>
          <a:ext cx="2582572" cy="179990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DO" sz="1800" kern="1200" dirty="0" smtClean="0">
              <a:latin typeface="Arial Black" pitchFamily="34" charset="0"/>
            </a:rPr>
            <a:t>FASE 3</a:t>
          </a:r>
        </a:p>
        <a:p>
          <a:pPr lvl="0" algn="ctr" defTabSz="800100">
            <a:lnSpc>
              <a:spcPct val="90000"/>
            </a:lnSpc>
            <a:spcBef>
              <a:spcPct val="0"/>
            </a:spcBef>
            <a:spcAft>
              <a:spcPct val="35000"/>
            </a:spcAft>
          </a:pPr>
          <a:r>
            <a:rPr lang="es-DO" sz="1600" kern="1200" dirty="0" smtClean="0">
              <a:latin typeface="+mn-lt"/>
            </a:rPr>
            <a:t>PLAN DE MEJORA</a:t>
          </a:r>
          <a:endParaRPr lang="es-DO" sz="1600" kern="1200" dirty="0">
            <a:latin typeface="+mn-lt"/>
          </a:endParaRPr>
        </a:p>
      </dsp:txBody>
      <dsp:txXfrm>
        <a:off x="378209" y="2549601"/>
        <a:ext cx="1826154" cy="1272722"/>
      </dsp:txXfrm>
    </dsp:sp>
    <dsp:sp modelId="{655F25D5-07DB-4102-8D38-A639A27AAEC7}">
      <dsp:nvSpPr>
        <dsp:cNvPr id="0" name=""/>
        <dsp:cNvSpPr/>
      </dsp:nvSpPr>
      <dsp:spPr>
        <a:xfrm rot="18181637">
          <a:off x="1823680" y="1749097"/>
          <a:ext cx="408473" cy="607467"/>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DO" sz="2600" kern="1200"/>
        </a:p>
      </dsp:txBody>
      <dsp:txXfrm>
        <a:off x="1851556" y="1921960"/>
        <a:ext cx="285931" cy="36448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56D747-CD26-459E-9C5D-91DC2EC03AEB}" type="datetimeFigureOut">
              <a:rPr lang="es-DO" smtClean="0"/>
              <a:pPr/>
              <a:t>14/05/2013</a:t>
            </a:fld>
            <a:endParaRPr lang="es-D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D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E5F46-B57F-4ED0-8987-11452E1DD21B}" type="slidenum">
              <a:rPr lang="es-DO" smtClean="0"/>
              <a:pPr/>
              <a:t>‹Nº›</a:t>
            </a:fld>
            <a:endParaRPr lang="es-DO"/>
          </a:p>
        </p:txBody>
      </p:sp>
    </p:spTree>
    <p:extLst>
      <p:ext uri="{BB962C8B-B14F-4D97-AF65-F5344CB8AC3E}">
        <p14:creationId xmlns:p14="http://schemas.microsoft.com/office/powerpoint/2010/main" val="3929843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2BBB1297-B770-4D94-A3B5-58D7B19C9596}" type="slidenum">
              <a:rPr lang="es-ES" smtClean="0"/>
              <a:pPr/>
              <a:t>2</a:t>
            </a:fld>
            <a:endParaRPr lang="es-E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E7B51F12-4954-453A-95EF-3B5A0E256A4C}" type="slidenum">
              <a:rPr lang="es-ES" smtClean="0"/>
              <a:pPr/>
              <a:t>62</a:t>
            </a:fld>
            <a:endParaRPr lang="es-E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59DBDB8-9931-4585-B010-75E0A193E7AE}" type="slidenum">
              <a:rPr lang="es-ES" sz="1200"/>
              <a:pPr algn="r"/>
              <a:t>5</a:t>
            </a:fld>
            <a:endParaRPr lang="es-E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BB89F3A-ACA8-47EA-B74A-62999CFAC42D}" type="slidenum">
              <a:rPr lang="es-ES" sz="1200"/>
              <a:pPr algn="r"/>
              <a:t>6</a:t>
            </a:fld>
            <a:endParaRPr lang="es-E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8" tIns="45719" rIns="91438" bIns="45719" anchor="b"/>
          <a:lstStyle/>
          <a:p>
            <a:pPr algn="r"/>
            <a:fld id="{673DFC73-B1E5-4A00-B5CE-ACF95F5A2195}" type="slidenum">
              <a:rPr lang="es-ES" sz="1200"/>
              <a:pPr algn="r"/>
              <a:t>16</a:t>
            </a:fld>
            <a:endParaRPr lang="es-E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1438" tIns="45719" rIns="91438" bIns="45719"/>
          <a:lstStyle/>
          <a:p>
            <a:endParaRPr lang="es-D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8" tIns="45719" rIns="91438" bIns="45719" anchor="b"/>
          <a:lstStyle/>
          <a:p>
            <a:pPr algn="r"/>
            <a:fld id="{C3559277-4562-4BC0-A174-5CF6305BA353}" type="slidenum">
              <a:rPr lang="es-ES" sz="1200"/>
              <a:pPr algn="r"/>
              <a:t>27</a:t>
            </a:fld>
            <a:endParaRPr lang="es-E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lIns="91438" tIns="45719" rIns="91438" bIns="45719"/>
          <a:lstStyle/>
          <a:p>
            <a:endParaRPr lang="es-D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2CF3BF-359B-8D47-B7F2-BDA174D036F3}"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D03A7E-761E-5F48-9628-A65ACD88C829}" type="slidenum">
              <a:rPr lang="en-US" smtClean="0"/>
              <a:pPr/>
              <a:t>‹Nº›</a:t>
            </a:fld>
            <a:endParaRPr lang="en-US" dirty="0"/>
          </a:p>
        </p:txBody>
      </p:sp>
    </p:spTree>
    <p:extLst>
      <p:ext uri="{BB962C8B-B14F-4D97-AF65-F5344CB8AC3E}">
        <p14:creationId xmlns:p14="http://schemas.microsoft.com/office/powerpoint/2010/main" val="55294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CF3BF-359B-8D47-B7F2-BDA174D036F3}"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D03A7E-761E-5F48-9628-A65ACD88C829}" type="slidenum">
              <a:rPr lang="en-US" smtClean="0"/>
              <a:pPr/>
              <a:t>‹Nº›</a:t>
            </a:fld>
            <a:endParaRPr lang="en-US" dirty="0"/>
          </a:p>
        </p:txBody>
      </p:sp>
    </p:spTree>
    <p:extLst>
      <p:ext uri="{BB962C8B-B14F-4D97-AF65-F5344CB8AC3E}">
        <p14:creationId xmlns:p14="http://schemas.microsoft.com/office/powerpoint/2010/main" val="214393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CF3BF-359B-8D47-B7F2-BDA174D036F3}"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D03A7E-761E-5F48-9628-A65ACD88C829}" type="slidenum">
              <a:rPr lang="en-US" smtClean="0"/>
              <a:pPr/>
              <a:t>‹Nº›</a:t>
            </a:fld>
            <a:endParaRPr lang="en-US" dirty="0"/>
          </a:p>
        </p:txBody>
      </p:sp>
    </p:spTree>
    <p:extLst>
      <p:ext uri="{BB962C8B-B14F-4D97-AF65-F5344CB8AC3E}">
        <p14:creationId xmlns:p14="http://schemas.microsoft.com/office/powerpoint/2010/main" val="1758861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26AFD22-DADD-457F-85CF-41AFFDE7D4C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6208"/>
          </a:xfrm>
        </p:spPr>
        <p:txBody>
          <a:bodyPr>
            <a:noAutofit/>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1905000" y="1866587"/>
            <a:ext cx="6781800" cy="44897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2149" y="6356350"/>
            <a:ext cx="1477723" cy="501649"/>
          </a:xfrm>
        </p:spPr>
        <p:txBody>
          <a:bodyPr/>
          <a:lstStyle>
            <a:lvl1pPr>
              <a:defRPr>
                <a:solidFill>
                  <a:schemeClr val="bg1"/>
                </a:solidFill>
              </a:defRPr>
            </a:lvl1pPr>
          </a:lstStyle>
          <a:p>
            <a:fld id="{2C2CF3BF-359B-8D47-B7F2-BDA174D036F3}" type="datetimeFigureOut">
              <a:rPr lang="en-US" smtClean="0"/>
              <a:pPr/>
              <a:t>5/14/2013</a:t>
            </a:fld>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FD03A7E-761E-5F48-9628-A65ACD88C829}" type="slidenum">
              <a:rPr lang="en-US" smtClean="0"/>
              <a:pPr/>
              <a:t>‹Nº›</a:t>
            </a:fld>
            <a:endParaRPr lang="en-US" dirty="0"/>
          </a:p>
        </p:txBody>
      </p:sp>
    </p:spTree>
    <p:extLst>
      <p:ext uri="{BB962C8B-B14F-4D97-AF65-F5344CB8AC3E}">
        <p14:creationId xmlns:p14="http://schemas.microsoft.com/office/powerpoint/2010/main" val="354237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2CF3BF-359B-8D47-B7F2-BDA174D036F3}" type="datetimeFigureOut">
              <a:rPr lang="en-US" smtClean="0"/>
              <a:pPr/>
              <a:t>5/14/2013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D03A7E-761E-5F48-9628-A65ACD88C829}" type="slidenum">
              <a:rPr lang="en-US" smtClean="0"/>
              <a:pPr/>
              <a:t>‹Nº›</a:t>
            </a:fld>
            <a:endParaRPr lang="en-US" dirty="0"/>
          </a:p>
        </p:txBody>
      </p:sp>
    </p:spTree>
    <p:extLst>
      <p:ext uri="{BB962C8B-B14F-4D97-AF65-F5344CB8AC3E}">
        <p14:creationId xmlns:p14="http://schemas.microsoft.com/office/powerpoint/2010/main" val="384808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2CF3BF-359B-8D47-B7F2-BDA174D036F3}" type="datetimeFigureOut">
              <a:rPr lang="en-US" smtClean="0"/>
              <a:pPr/>
              <a:t>5/14/2013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D03A7E-761E-5F48-9628-A65ACD88C829}" type="slidenum">
              <a:rPr lang="en-US" smtClean="0"/>
              <a:pPr/>
              <a:t>‹Nº›</a:t>
            </a:fld>
            <a:endParaRPr lang="en-US" dirty="0"/>
          </a:p>
        </p:txBody>
      </p:sp>
    </p:spTree>
    <p:extLst>
      <p:ext uri="{BB962C8B-B14F-4D97-AF65-F5344CB8AC3E}">
        <p14:creationId xmlns:p14="http://schemas.microsoft.com/office/powerpoint/2010/main" val="287067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2CF3BF-359B-8D47-B7F2-BDA174D036F3}" type="datetimeFigureOut">
              <a:rPr lang="en-US" smtClean="0"/>
              <a:pPr/>
              <a:t>5/14/2013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D03A7E-761E-5F48-9628-A65ACD88C829}" type="slidenum">
              <a:rPr lang="en-US" smtClean="0"/>
              <a:pPr/>
              <a:t>‹Nº›</a:t>
            </a:fld>
            <a:endParaRPr lang="en-US" dirty="0"/>
          </a:p>
        </p:txBody>
      </p:sp>
    </p:spTree>
    <p:extLst>
      <p:ext uri="{BB962C8B-B14F-4D97-AF65-F5344CB8AC3E}">
        <p14:creationId xmlns:p14="http://schemas.microsoft.com/office/powerpoint/2010/main" val="123497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2CF3BF-359B-8D47-B7F2-BDA174D036F3}" type="datetimeFigureOut">
              <a:rPr lang="en-US" smtClean="0"/>
              <a:pPr/>
              <a:t>5/14/2013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D03A7E-761E-5F48-9628-A65ACD88C829}" type="slidenum">
              <a:rPr lang="en-US" smtClean="0"/>
              <a:pPr/>
              <a:t>‹Nº›</a:t>
            </a:fld>
            <a:endParaRPr lang="en-US" dirty="0"/>
          </a:p>
        </p:txBody>
      </p:sp>
    </p:spTree>
    <p:extLst>
      <p:ext uri="{BB962C8B-B14F-4D97-AF65-F5344CB8AC3E}">
        <p14:creationId xmlns:p14="http://schemas.microsoft.com/office/powerpoint/2010/main" val="12964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CF3BF-359B-8D47-B7F2-BDA174D036F3}" type="datetimeFigureOut">
              <a:rPr lang="en-US" smtClean="0"/>
              <a:pPr/>
              <a:t>5/14/2013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D03A7E-761E-5F48-9628-A65ACD88C829}" type="slidenum">
              <a:rPr lang="en-US" smtClean="0"/>
              <a:pPr/>
              <a:t>‹Nº›</a:t>
            </a:fld>
            <a:endParaRPr lang="en-US" dirty="0"/>
          </a:p>
        </p:txBody>
      </p:sp>
    </p:spTree>
    <p:extLst>
      <p:ext uri="{BB962C8B-B14F-4D97-AF65-F5344CB8AC3E}">
        <p14:creationId xmlns:p14="http://schemas.microsoft.com/office/powerpoint/2010/main" val="397395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CF3BF-359B-8D47-B7F2-BDA174D036F3}" type="datetimeFigureOut">
              <a:rPr lang="en-US" smtClean="0"/>
              <a:pPr/>
              <a:t>5/14/2013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D03A7E-761E-5F48-9628-A65ACD88C829}" type="slidenum">
              <a:rPr lang="en-US" smtClean="0"/>
              <a:pPr/>
              <a:t>‹Nº›</a:t>
            </a:fld>
            <a:endParaRPr lang="en-US" dirty="0"/>
          </a:p>
        </p:txBody>
      </p:sp>
    </p:spTree>
    <p:extLst>
      <p:ext uri="{BB962C8B-B14F-4D97-AF65-F5344CB8AC3E}">
        <p14:creationId xmlns:p14="http://schemas.microsoft.com/office/powerpoint/2010/main" val="267512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CF3BF-359B-8D47-B7F2-BDA174D036F3}" type="datetimeFigureOut">
              <a:rPr lang="en-US" smtClean="0"/>
              <a:pPr/>
              <a:t>5/14/2013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D03A7E-761E-5F48-9628-A65ACD88C829}" type="slidenum">
              <a:rPr lang="en-US" smtClean="0"/>
              <a:pPr/>
              <a:t>‹Nº›</a:t>
            </a:fld>
            <a:endParaRPr lang="en-US" dirty="0"/>
          </a:p>
        </p:txBody>
      </p:sp>
    </p:spTree>
    <p:extLst>
      <p:ext uri="{BB962C8B-B14F-4D97-AF65-F5344CB8AC3E}">
        <p14:creationId xmlns:p14="http://schemas.microsoft.com/office/powerpoint/2010/main" val="261838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CF3BF-359B-8D47-B7F2-BDA174D036F3}" type="datetimeFigureOut">
              <a:rPr lang="en-US" smtClean="0"/>
              <a:pPr/>
              <a:t>5/14/2013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03A7E-761E-5F48-9628-A65ACD88C829}" type="slidenum">
              <a:rPr lang="en-US" smtClean="0"/>
              <a:pPr/>
              <a:t>‹Nº›</a:t>
            </a:fld>
            <a:endParaRPr lang="en-US" dirty="0"/>
          </a:p>
        </p:txBody>
      </p:sp>
      <p:pic>
        <p:nvPicPr>
          <p:cNvPr id="10" name="Picture 9" descr="Glosario de Terminos MAP-F-15.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8912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mailto:maria.lugo@map.gob.do"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mailto:hilda.savinon@map.gob.do"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losario de Terminos MAP-F-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0075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2590800" y="2057400"/>
            <a:ext cx="6248400" cy="2528888"/>
          </a:xfrm>
          <a:prstGeom prst="rect">
            <a:avLst/>
          </a:prstGeom>
          <a:solidFill>
            <a:schemeClr val="accent5">
              <a:lumMod val="50000"/>
            </a:schemeClr>
          </a:solidFill>
          <a:ln w="9525">
            <a:noFill/>
            <a:miter lim="800000"/>
            <a:headEnd/>
            <a:tailEnd/>
          </a:ln>
          <a:effectLst>
            <a:outerShdw dist="107763" dir="13500000" algn="ctr" rotWithShape="0">
              <a:srgbClr val="808080">
                <a:alpha val="50000"/>
              </a:srgbClr>
            </a:outerShdw>
          </a:effectLst>
        </p:spPr>
        <p:txBody>
          <a:bodyPr>
            <a:spAutoFit/>
          </a:bodyPr>
          <a:lstStyle/>
          <a:p>
            <a:pPr algn="ctr">
              <a:defRPr/>
            </a:pPr>
            <a:endParaRPr lang="es-ES_tradnl" sz="3200" b="1" i="1">
              <a:solidFill>
                <a:schemeClr val="tx2"/>
              </a:solidFill>
            </a:endParaRPr>
          </a:p>
          <a:p>
            <a:pPr algn="ctr">
              <a:defRPr/>
            </a:pPr>
            <a:r>
              <a:rPr lang="es-ES_tradnl" sz="3200" b="1" i="1">
                <a:solidFill>
                  <a:schemeClr val="bg1"/>
                </a:solidFill>
                <a:latin typeface="Verdana" pitchFamily="34" charset="0"/>
              </a:rPr>
              <a:t>SISTEMA DE PUNTUACION Y PANELES DE EVALUACION</a:t>
            </a:r>
            <a:endParaRPr lang="es-ES_tradnl" sz="4400" b="1" i="1">
              <a:solidFill>
                <a:schemeClr val="bg1"/>
              </a:solidFill>
              <a:latin typeface="Verdana" pitchFamily="34" charset="0"/>
            </a:endParaRPr>
          </a:p>
          <a:p>
            <a:pPr>
              <a:defRPr/>
            </a:pPr>
            <a:r>
              <a:rPr lang="es-ES_tradnl" sz="3200" b="1" i="1">
                <a:latin typeface="Verdana" pitchFamily="34" charset="0"/>
              </a:rPr>
              <a: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14600" y="304800"/>
            <a:ext cx="6400800" cy="1143000"/>
          </a:xfrm>
          <a:solidFill>
            <a:schemeClr val="accent2"/>
          </a:solidFill>
          <a:effectLst>
            <a:outerShdw dist="107763" dir="13500000" algn="ctr" rotWithShape="0">
              <a:schemeClr val="bg2">
                <a:alpha val="50000"/>
              </a:schemeClr>
            </a:outerShdw>
          </a:effectLst>
        </p:spPr>
        <p:txBody>
          <a:bodyPr/>
          <a:lstStyle/>
          <a:p>
            <a:pPr>
              <a:defRPr/>
            </a:pPr>
            <a:r>
              <a:rPr lang="es-ES" sz="2800" b="1" smtClean="0">
                <a:solidFill>
                  <a:schemeClr val="bg1"/>
                </a:solidFill>
              </a:rPr>
              <a:t>¿POR QUE PUNTUARSE?</a:t>
            </a:r>
            <a:r>
              <a:rPr lang="es-ES" smtClean="0">
                <a:solidFill>
                  <a:schemeClr val="bg1"/>
                </a:solidFill>
              </a:rPr>
              <a:t>      </a:t>
            </a:r>
          </a:p>
        </p:txBody>
      </p:sp>
      <p:sp>
        <p:nvSpPr>
          <p:cNvPr id="38915" name="Rectangle 3"/>
          <p:cNvSpPr>
            <a:spLocks noChangeArrowheads="1"/>
          </p:cNvSpPr>
          <p:nvPr/>
        </p:nvSpPr>
        <p:spPr bwMode="auto">
          <a:xfrm>
            <a:off x="2743200" y="1981200"/>
            <a:ext cx="5943600" cy="1219200"/>
          </a:xfrm>
          <a:prstGeom prst="rect">
            <a:avLst/>
          </a:prstGeom>
          <a:solidFill>
            <a:srgbClr val="CCECFF"/>
          </a:solidFill>
          <a:ln w="9525" algn="ctr">
            <a:solidFill>
              <a:schemeClr val="tx1"/>
            </a:solidFill>
            <a:miter lim="800000"/>
            <a:headEnd/>
            <a:tailEnd/>
          </a:ln>
          <a:effectLst>
            <a:outerShdw dist="107763" dir="13500000" algn="ctr" rotWithShape="0">
              <a:schemeClr val="bg2">
                <a:alpha val="50000"/>
              </a:schemeClr>
            </a:outerShdw>
          </a:effectLst>
        </p:spPr>
        <p:txBody>
          <a:bodyPr wrap="none" anchor="ctr"/>
          <a:lstStyle/>
          <a:p>
            <a:pPr marL="342900" indent="-342900" algn="just">
              <a:lnSpc>
                <a:spcPct val="90000"/>
              </a:lnSpc>
              <a:spcBef>
                <a:spcPct val="20000"/>
              </a:spcBef>
              <a:defRPr/>
            </a:pPr>
            <a:r>
              <a:rPr lang="es-ES" sz="2400" b="1">
                <a:solidFill>
                  <a:schemeClr val="accent2"/>
                </a:solidFill>
              </a:rPr>
              <a:t>Obtener información e indicios sobre la </a:t>
            </a:r>
          </a:p>
          <a:p>
            <a:pPr marL="342900" indent="-342900" algn="just">
              <a:lnSpc>
                <a:spcPct val="90000"/>
              </a:lnSpc>
              <a:spcBef>
                <a:spcPct val="20000"/>
              </a:spcBef>
              <a:defRPr/>
            </a:pPr>
            <a:r>
              <a:rPr lang="es-ES" sz="2400" b="1">
                <a:solidFill>
                  <a:schemeClr val="accent2"/>
                </a:solidFill>
              </a:rPr>
              <a:t>dirección a seguir para desarrollar </a:t>
            </a:r>
          </a:p>
          <a:p>
            <a:pPr marL="342900" indent="-342900" algn="just">
              <a:lnSpc>
                <a:spcPct val="90000"/>
              </a:lnSpc>
              <a:spcBef>
                <a:spcPct val="20000"/>
              </a:spcBef>
              <a:defRPr/>
            </a:pPr>
            <a:r>
              <a:rPr lang="es-ES" sz="2400" b="1">
                <a:solidFill>
                  <a:schemeClr val="accent2"/>
                </a:solidFill>
              </a:rPr>
              <a:t>actividades de mejora</a:t>
            </a:r>
          </a:p>
        </p:txBody>
      </p:sp>
      <p:sp>
        <p:nvSpPr>
          <p:cNvPr id="38916" name="Rectangle 4"/>
          <p:cNvSpPr>
            <a:spLocks noChangeArrowheads="1"/>
          </p:cNvSpPr>
          <p:nvPr/>
        </p:nvSpPr>
        <p:spPr bwMode="auto">
          <a:xfrm>
            <a:off x="2743200" y="3810000"/>
            <a:ext cx="6019800" cy="1600200"/>
          </a:xfrm>
          <a:prstGeom prst="rect">
            <a:avLst/>
          </a:prstGeom>
          <a:solidFill>
            <a:srgbClr val="CCECFF"/>
          </a:solidFill>
          <a:ln w="9525" algn="ctr">
            <a:solidFill>
              <a:schemeClr val="tx1"/>
            </a:solidFill>
            <a:miter lim="800000"/>
            <a:headEnd/>
            <a:tailEnd/>
          </a:ln>
          <a:effectLst>
            <a:outerShdw dist="107763" dir="13500000" algn="ctr" rotWithShape="0">
              <a:schemeClr val="bg2">
                <a:alpha val="50000"/>
              </a:schemeClr>
            </a:outerShdw>
          </a:effectLst>
        </p:spPr>
        <p:txBody>
          <a:bodyPr wrap="none" anchor="ctr"/>
          <a:lstStyle/>
          <a:p>
            <a:pPr marL="342900" indent="-342900" algn="just">
              <a:lnSpc>
                <a:spcPct val="90000"/>
              </a:lnSpc>
              <a:spcBef>
                <a:spcPct val="20000"/>
              </a:spcBef>
              <a:defRPr/>
            </a:pPr>
            <a:r>
              <a:rPr lang="es-ES" sz="2400" b="1">
                <a:solidFill>
                  <a:schemeClr val="accent2"/>
                </a:solidFill>
              </a:rPr>
              <a:t>Medir el propio progreso, cuando se </a:t>
            </a:r>
          </a:p>
          <a:p>
            <a:pPr marL="342900" indent="-342900" algn="just">
              <a:lnSpc>
                <a:spcPct val="90000"/>
              </a:lnSpc>
              <a:spcBef>
                <a:spcPct val="20000"/>
              </a:spcBef>
              <a:defRPr/>
            </a:pPr>
            <a:r>
              <a:rPr lang="es-ES" sz="2400" b="1">
                <a:solidFill>
                  <a:schemeClr val="accent2"/>
                </a:solidFill>
              </a:rPr>
              <a:t>realizan autoevaluaciones periódicas</a:t>
            </a:r>
          </a:p>
          <a:p>
            <a:pPr marL="342900" indent="-342900" algn="just">
              <a:lnSpc>
                <a:spcPct val="90000"/>
              </a:lnSpc>
              <a:spcBef>
                <a:spcPct val="20000"/>
              </a:spcBef>
              <a:defRPr/>
            </a:pPr>
            <a:r>
              <a:rPr lang="es-ES" sz="2400" b="1">
                <a:solidFill>
                  <a:schemeClr val="accent2"/>
                </a:solidFill>
              </a:rPr>
              <a:t>con CAF, todos los años, lo que es </a:t>
            </a:r>
          </a:p>
          <a:p>
            <a:pPr marL="342900" indent="-342900" algn="just">
              <a:lnSpc>
                <a:spcPct val="90000"/>
              </a:lnSpc>
              <a:spcBef>
                <a:spcPct val="20000"/>
              </a:spcBef>
              <a:defRPr/>
            </a:pPr>
            <a:r>
              <a:rPr lang="es-ES" sz="2400" b="1">
                <a:solidFill>
                  <a:schemeClr val="accent2"/>
                </a:solidFill>
              </a:rPr>
              <a:t>considerado una buena práctica.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27313" y="260350"/>
            <a:ext cx="6202362" cy="1143000"/>
          </a:xfrm>
          <a:solidFill>
            <a:schemeClr val="accent2"/>
          </a:solidFill>
          <a:effectLst>
            <a:outerShdw dist="107763" dir="13500000" algn="ctr" rotWithShape="0">
              <a:schemeClr val="bg2">
                <a:alpha val="50000"/>
              </a:schemeClr>
            </a:outerShdw>
          </a:effectLst>
        </p:spPr>
        <p:txBody>
          <a:bodyPr/>
          <a:lstStyle/>
          <a:p>
            <a:pPr>
              <a:defRPr/>
            </a:pPr>
            <a:r>
              <a:rPr lang="es-ES" sz="2800" b="1" smtClean="0">
                <a:solidFill>
                  <a:schemeClr val="bg1"/>
                </a:solidFill>
              </a:rPr>
              <a:t>¿POR QUE PUNTUARSE? Cont..</a:t>
            </a:r>
            <a:r>
              <a:rPr lang="es-ES" sz="4000" smtClean="0"/>
              <a:t>      </a:t>
            </a:r>
          </a:p>
        </p:txBody>
      </p:sp>
      <p:sp>
        <p:nvSpPr>
          <p:cNvPr id="39939" name="Rectangle 3"/>
          <p:cNvSpPr>
            <a:spLocks noGrp="1" noChangeArrowheads="1"/>
          </p:cNvSpPr>
          <p:nvPr>
            <p:ph type="body" idx="1"/>
          </p:nvPr>
        </p:nvSpPr>
        <p:spPr>
          <a:xfrm>
            <a:off x="2555875" y="1628775"/>
            <a:ext cx="6408738" cy="2597150"/>
          </a:xfrm>
          <a:solidFill>
            <a:srgbClr val="CCECFF"/>
          </a:solidFill>
          <a:ln cap="flat" algn="ctr">
            <a:solidFill>
              <a:schemeClr val="tx1"/>
            </a:solidFill>
          </a:ln>
          <a:effectLst>
            <a:outerShdw dist="107763" dir="13500000" algn="ctr" rotWithShape="0">
              <a:schemeClr val="bg2">
                <a:alpha val="50000"/>
              </a:schemeClr>
            </a:outerShdw>
          </a:effectLst>
        </p:spPr>
        <p:txBody>
          <a:bodyPr>
            <a:normAutofit lnSpcReduction="10000"/>
          </a:bodyPr>
          <a:lstStyle/>
          <a:p>
            <a:pPr algn="just">
              <a:buFontTx/>
              <a:buNone/>
              <a:defRPr/>
            </a:pPr>
            <a:r>
              <a:rPr lang="es-ES" sz="2400" b="1" smtClean="0">
                <a:solidFill>
                  <a:schemeClr val="accent2"/>
                </a:solidFill>
              </a:rPr>
              <a:t>Identificar Buenas Prácticas a partir de </a:t>
            </a:r>
          </a:p>
          <a:p>
            <a:pPr algn="just">
              <a:buFontTx/>
              <a:buNone/>
              <a:defRPr/>
            </a:pPr>
            <a:r>
              <a:rPr lang="es-ES" sz="2400" b="1" smtClean="0">
                <a:solidFill>
                  <a:schemeClr val="accent2"/>
                </a:solidFill>
              </a:rPr>
              <a:t>puntuaciones altas para los agentes </a:t>
            </a:r>
          </a:p>
          <a:p>
            <a:pPr algn="just">
              <a:buFontTx/>
              <a:buNone/>
              <a:defRPr/>
            </a:pPr>
            <a:r>
              <a:rPr lang="es-ES" sz="2400" b="1" smtClean="0">
                <a:solidFill>
                  <a:schemeClr val="accent2"/>
                </a:solidFill>
              </a:rPr>
              <a:t>facilitadores y para los Resultados.  Una </a:t>
            </a:r>
          </a:p>
          <a:p>
            <a:pPr algn="just">
              <a:buFontTx/>
              <a:buNone/>
              <a:defRPr/>
            </a:pPr>
            <a:r>
              <a:rPr lang="es-ES" sz="2400" b="1" smtClean="0">
                <a:solidFill>
                  <a:schemeClr val="accent2"/>
                </a:solidFill>
              </a:rPr>
              <a:t>puntuación alta de los Resultados indica, </a:t>
            </a:r>
          </a:p>
          <a:p>
            <a:pPr algn="just">
              <a:buFontTx/>
              <a:buNone/>
              <a:defRPr/>
            </a:pPr>
            <a:r>
              <a:rPr lang="es-ES" sz="2400" b="1" smtClean="0">
                <a:solidFill>
                  <a:schemeClr val="accent2"/>
                </a:solidFill>
              </a:rPr>
              <a:t>generalmente, la existencia de Buenas </a:t>
            </a:r>
          </a:p>
          <a:p>
            <a:pPr algn="just">
              <a:buFontTx/>
              <a:buNone/>
              <a:defRPr/>
            </a:pPr>
            <a:r>
              <a:rPr lang="es-ES" sz="2400" b="1" smtClean="0">
                <a:solidFill>
                  <a:schemeClr val="accent2"/>
                </a:solidFill>
              </a:rPr>
              <a:t>Prácticas en los Agentes Facilitadores</a:t>
            </a:r>
            <a:r>
              <a:rPr lang="es-ES" sz="2400" b="1" smtClean="0"/>
              <a:t>.</a:t>
            </a:r>
          </a:p>
        </p:txBody>
      </p:sp>
      <p:sp>
        <p:nvSpPr>
          <p:cNvPr id="39940" name="Rectangle 4"/>
          <p:cNvSpPr>
            <a:spLocks noChangeArrowheads="1"/>
          </p:cNvSpPr>
          <p:nvPr/>
        </p:nvSpPr>
        <p:spPr bwMode="auto">
          <a:xfrm>
            <a:off x="2514600" y="4495800"/>
            <a:ext cx="6324600" cy="1828800"/>
          </a:xfrm>
          <a:prstGeom prst="rect">
            <a:avLst/>
          </a:prstGeom>
          <a:solidFill>
            <a:srgbClr val="CCECFF"/>
          </a:solidFill>
          <a:ln w="9525" algn="ctr">
            <a:solidFill>
              <a:schemeClr val="tx1"/>
            </a:solidFill>
            <a:miter lim="800000"/>
            <a:headEnd/>
            <a:tailEnd/>
          </a:ln>
          <a:effectLst>
            <a:outerShdw dist="107763" dir="13500000" algn="ctr" rotWithShape="0">
              <a:schemeClr val="bg2">
                <a:alpha val="50000"/>
              </a:schemeClr>
            </a:outerShdw>
          </a:effectLst>
        </p:spPr>
        <p:txBody>
          <a:bodyPr wrap="none" anchor="ctr"/>
          <a:lstStyle/>
          <a:p>
            <a:pPr marL="342900" indent="-342900" algn="just">
              <a:lnSpc>
                <a:spcPct val="90000"/>
              </a:lnSpc>
              <a:spcBef>
                <a:spcPct val="20000"/>
              </a:spcBef>
              <a:defRPr/>
            </a:pPr>
            <a:r>
              <a:rPr lang="es-ES" sz="2400" b="1">
                <a:solidFill>
                  <a:schemeClr val="accent2"/>
                </a:solidFill>
              </a:rPr>
              <a:t>Ayudar a encontrar asociados válidos </a:t>
            </a:r>
          </a:p>
          <a:p>
            <a:pPr marL="342900" indent="-342900" algn="just">
              <a:lnSpc>
                <a:spcPct val="90000"/>
              </a:lnSpc>
              <a:spcBef>
                <a:spcPct val="20000"/>
              </a:spcBef>
              <a:defRPr/>
            </a:pPr>
            <a:r>
              <a:rPr lang="es-ES" sz="2400" b="1">
                <a:solidFill>
                  <a:schemeClr val="accent2"/>
                </a:solidFill>
              </a:rPr>
              <a:t>para aprender de ellos (</a:t>
            </a:r>
            <a:r>
              <a:rPr lang="es-ES" sz="2400" b="1" i="1">
                <a:solidFill>
                  <a:schemeClr val="accent2"/>
                </a:solidFill>
              </a:rPr>
              <a:t>Benchmarking</a:t>
            </a:r>
            <a:r>
              <a:rPr lang="es-ES" sz="2400" b="1">
                <a:solidFill>
                  <a:schemeClr val="accent2"/>
                </a:solidFill>
              </a:rPr>
              <a:t>: </a:t>
            </a:r>
          </a:p>
          <a:p>
            <a:pPr marL="342900" indent="-342900" algn="just">
              <a:lnSpc>
                <a:spcPct val="90000"/>
              </a:lnSpc>
              <a:spcBef>
                <a:spcPct val="20000"/>
              </a:spcBef>
              <a:defRPr/>
            </a:pPr>
            <a:r>
              <a:rPr lang="es-ES" sz="2400" b="1">
                <a:solidFill>
                  <a:schemeClr val="accent2"/>
                </a:solidFill>
              </a:rPr>
              <a:t>cómo nos comparamos y </a:t>
            </a:r>
            <a:r>
              <a:rPr lang="es-ES" sz="2400" b="1" i="1">
                <a:solidFill>
                  <a:schemeClr val="accent2"/>
                </a:solidFill>
              </a:rPr>
              <a:t>Benchlearning</a:t>
            </a:r>
            <a:r>
              <a:rPr lang="es-ES" sz="2400" b="1">
                <a:solidFill>
                  <a:schemeClr val="accent2"/>
                </a:solidFill>
              </a:rPr>
              <a:t>: </a:t>
            </a:r>
          </a:p>
          <a:p>
            <a:pPr marL="342900" indent="-342900" algn="just">
              <a:lnSpc>
                <a:spcPct val="90000"/>
              </a:lnSpc>
              <a:spcBef>
                <a:spcPct val="20000"/>
              </a:spcBef>
              <a:defRPr/>
            </a:pPr>
            <a:r>
              <a:rPr lang="es-ES" sz="2400" b="1">
                <a:solidFill>
                  <a:schemeClr val="accent2"/>
                </a:solidFill>
              </a:rPr>
              <a:t>qué aprendemos)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2590800" y="2057400"/>
            <a:ext cx="6248400" cy="1554163"/>
          </a:xfrm>
          <a:prstGeom prst="rect">
            <a:avLst/>
          </a:prstGeom>
          <a:solidFill>
            <a:schemeClr val="accent5">
              <a:lumMod val="50000"/>
            </a:schemeClr>
          </a:solidFill>
          <a:ln w="9525">
            <a:noFill/>
            <a:miter lim="800000"/>
            <a:headEnd/>
            <a:tailEnd/>
          </a:ln>
          <a:effectLst>
            <a:outerShdw dist="107763" dir="13500000" algn="ctr" rotWithShape="0">
              <a:srgbClr val="808080">
                <a:alpha val="50000"/>
              </a:srgbClr>
            </a:outerShdw>
          </a:effectLst>
        </p:spPr>
        <p:txBody>
          <a:bodyPr>
            <a:spAutoFit/>
          </a:bodyPr>
          <a:lstStyle/>
          <a:p>
            <a:pPr algn="ctr">
              <a:defRPr/>
            </a:pPr>
            <a:endParaRPr lang="es-ES_tradnl" sz="3200" b="1" i="1">
              <a:solidFill>
                <a:schemeClr val="tx2"/>
              </a:solidFill>
            </a:endParaRPr>
          </a:p>
          <a:p>
            <a:pPr algn="ctr">
              <a:defRPr/>
            </a:pPr>
            <a:r>
              <a:rPr lang="es-ES_tradnl" sz="3200" b="1" i="1">
                <a:solidFill>
                  <a:schemeClr val="bg1"/>
                </a:solidFill>
                <a:latin typeface="Verdana" pitchFamily="34" charset="0"/>
              </a:rPr>
              <a:t>SISTEMA DE PUNTUACION AFINADO</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2743200" y="1447800"/>
            <a:ext cx="6248400" cy="3200400"/>
          </a:xfrm>
          <a:solidFill>
            <a:srgbClr val="CCECFF"/>
          </a:solidFill>
          <a:effectLst>
            <a:outerShdw dist="107763" dir="13500000" algn="ctr" rotWithShape="0">
              <a:schemeClr val="bg2">
                <a:alpha val="50000"/>
              </a:schemeClr>
            </a:outerShdw>
          </a:effectLst>
        </p:spPr>
        <p:txBody>
          <a:bodyPr/>
          <a:lstStyle/>
          <a:p>
            <a:pPr algn="just">
              <a:defRPr/>
            </a:pPr>
            <a:r>
              <a:rPr lang="es-ES" sz="2400" b="1" smtClean="0">
                <a:solidFill>
                  <a:schemeClr val="accent2"/>
                </a:solidFill>
              </a:rPr>
              <a:t>En el panel de los Agentes Facilitadores el énfasis se pone más en el PDCA como un ciclo y el progreso está representado como un espiral donde cada vuelta del círculo de mejora puede tener lugar en cada fase: PLANIFICAR, DESARROLLLAR, CONTROLAR Y ACTUAR.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2590800" y="838200"/>
            <a:ext cx="6400800" cy="1219200"/>
          </a:xfrm>
          <a:solidFill>
            <a:srgbClr val="CCECFF"/>
          </a:solidFill>
          <a:effectLst>
            <a:outerShdw dist="107763" dir="13500000" algn="ctr" rotWithShape="0">
              <a:schemeClr val="bg2">
                <a:alpha val="50000"/>
              </a:schemeClr>
            </a:outerShdw>
          </a:effectLst>
        </p:spPr>
        <p:txBody>
          <a:bodyPr/>
          <a:lstStyle/>
          <a:p>
            <a:pPr algn="just">
              <a:defRPr/>
            </a:pPr>
            <a:r>
              <a:rPr lang="es-ES" sz="2400" b="1" smtClean="0">
                <a:solidFill>
                  <a:schemeClr val="accent2"/>
                </a:solidFill>
              </a:rPr>
              <a:t>Las actividades de </a:t>
            </a:r>
            <a:r>
              <a:rPr lang="es-ES" sz="2400" b="1" i="1" smtClean="0">
                <a:solidFill>
                  <a:schemeClr val="accent2"/>
                </a:solidFill>
              </a:rPr>
              <a:t>Benchlearning</a:t>
            </a:r>
            <a:r>
              <a:rPr lang="es-ES" sz="2400" b="1" smtClean="0">
                <a:solidFill>
                  <a:schemeClr val="accent2"/>
                </a:solidFill>
              </a:rPr>
              <a:t> se tienen en cuenta en el nivel más alto de todas las fases.</a:t>
            </a:r>
          </a:p>
        </p:txBody>
      </p:sp>
      <p:sp>
        <p:nvSpPr>
          <p:cNvPr id="43011" name="Rectangle 3"/>
          <p:cNvSpPr>
            <a:spLocks noChangeArrowheads="1"/>
          </p:cNvSpPr>
          <p:nvPr/>
        </p:nvSpPr>
        <p:spPr bwMode="auto">
          <a:xfrm>
            <a:off x="2819400" y="2667000"/>
            <a:ext cx="6172200" cy="1219200"/>
          </a:xfrm>
          <a:prstGeom prst="rect">
            <a:avLst/>
          </a:prstGeom>
          <a:solidFill>
            <a:srgbClr val="CCECFF"/>
          </a:solidFill>
          <a:ln w="9525">
            <a:noFill/>
            <a:miter lim="800000"/>
            <a:headEnd/>
            <a:tailEnd/>
          </a:ln>
          <a:effectLst>
            <a:outerShdw dist="107763" dir="13500000" algn="ctr" rotWithShape="0">
              <a:schemeClr val="bg2">
                <a:alpha val="50000"/>
              </a:schemeClr>
            </a:outerShdw>
          </a:effectLst>
        </p:spPr>
        <p:txBody>
          <a:bodyPr/>
          <a:lstStyle/>
          <a:p>
            <a:pPr marL="342900" indent="-342900" algn="just" eaLnBrk="0" hangingPunct="0">
              <a:spcBef>
                <a:spcPct val="20000"/>
              </a:spcBef>
              <a:buFontTx/>
              <a:buChar char="•"/>
              <a:defRPr/>
            </a:pPr>
            <a:r>
              <a:rPr lang="es-ES" sz="2400" b="1">
                <a:solidFill>
                  <a:schemeClr val="accent2"/>
                </a:solidFill>
              </a:rPr>
              <a:t>Esta manera de puntuar ofrece más información sobre las áreas donde la mejora es más necesaria.</a:t>
            </a:r>
          </a:p>
        </p:txBody>
      </p:sp>
      <p:sp>
        <p:nvSpPr>
          <p:cNvPr id="43012" name="Rectangle 4"/>
          <p:cNvSpPr>
            <a:spLocks noChangeArrowheads="1"/>
          </p:cNvSpPr>
          <p:nvPr/>
        </p:nvSpPr>
        <p:spPr bwMode="auto">
          <a:xfrm>
            <a:off x="2971800" y="4419600"/>
            <a:ext cx="5943600" cy="1600200"/>
          </a:xfrm>
          <a:prstGeom prst="rect">
            <a:avLst/>
          </a:prstGeom>
          <a:solidFill>
            <a:srgbClr val="CCECFF"/>
          </a:solidFill>
          <a:ln w="9525">
            <a:noFill/>
            <a:miter lim="800000"/>
            <a:headEnd/>
            <a:tailEnd/>
          </a:ln>
          <a:effectLst>
            <a:outerShdw dist="107763" dir="13500000" algn="ctr" rotWithShape="0">
              <a:schemeClr val="bg2">
                <a:alpha val="50000"/>
              </a:schemeClr>
            </a:outerShdw>
          </a:effectLst>
        </p:spPr>
        <p:txBody>
          <a:bodyPr/>
          <a:lstStyle/>
          <a:p>
            <a:pPr marL="342900" indent="-342900" algn="just" eaLnBrk="0" hangingPunct="0">
              <a:spcBef>
                <a:spcPct val="20000"/>
              </a:spcBef>
              <a:buFontTx/>
              <a:buChar char="•"/>
              <a:defRPr/>
            </a:pPr>
            <a:r>
              <a:rPr lang="es-ES" sz="2400" b="1">
                <a:solidFill>
                  <a:schemeClr val="accent2"/>
                </a:solidFill>
              </a:rPr>
              <a:t>El panel de Resultados indica si la organización tiene que intensificar las tendencias o concentrarse en la consecución de objetivos.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1484313"/>
            <a:ext cx="7745412" cy="3889375"/>
          </a:xfrm>
          <a:prstGeom prst="rect">
            <a:avLst/>
          </a:prstGeom>
          <a:noFill/>
          <a:ln w="9525">
            <a:noFill/>
            <a:miter lim="800000"/>
            <a:headEnd/>
            <a:tailEnd/>
          </a:ln>
        </p:spPr>
        <p:txBody>
          <a:bodyPr anchor="b"/>
          <a:lstStyle/>
          <a:p>
            <a:pPr algn="ctr"/>
            <a:r>
              <a:rPr lang="es-ES_tradnl" sz="4400">
                <a:solidFill>
                  <a:schemeClr val="tx2"/>
                </a:solidFill>
              </a:rPr>
              <a:t/>
            </a:r>
            <a:br>
              <a:rPr lang="es-ES_tradnl" sz="4400">
                <a:solidFill>
                  <a:schemeClr val="tx2"/>
                </a:solidFill>
              </a:rPr>
            </a:br>
            <a:r>
              <a:rPr lang="es-ES_tradnl" sz="4400">
                <a:solidFill>
                  <a:schemeClr val="tx2"/>
                </a:solidFill>
              </a:rPr>
              <a:t/>
            </a:r>
            <a:br>
              <a:rPr lang="es-ES_tradnl" sz="4400">
                <a:solidFill>
                  <a:schemeClr val="tx2"/>
                </a:solidFill>
              </a:rPr>
            </a:br>
            <a:r>
              <a:rPr lang="es-ES_tradnl" sz="4400">
                <a:solidFill>
                  <a:schemeClr val="tx2"/>
                </a:solidFill>
              </a:rPr>
              <a:t/>
            </a:r>
            <a:br>
              <a:rPr lang="es-ES_tradnl" sz="4400">
                <a:solidFill>
                  <a:schemeClr val="tx2"/>
                </a:solidFill>
              </a:rPr>
            </a:br>
            <a:r>
              <a:rPr lang="es-ES_tradnl" sz="4400">
                <a:solidFill>
                  <a:schemeClr val="tx2"/>
                </a:solidFill>
              </a:rPr>
              <a:t/>
            </a:r>
            <a:br>
              <a:rPr lang="es-ES_tradnl" sz="4400">
                <a:solidFill>
                  <a:schemeClr val="tx2"/>
                </a:solidFill>
              </a:rPr>
            </a:br>
            <a:r>
              <a:rPr lang="es-ES_tradnl" sz="4400">
                <a:solidFill>
                  <a:schemeClr val="tx2"/>
                </a:solidFill>
              </a:rPr>
              <a:t>			</a:t>
            </a:r>
          </a:p>
        </p:txBody>
      </p:sp>
      <p:sp>
        <p:nvSpPr>
          <p:cNvPr id="44035" name="Rectangle 4"/>
          <p:cNvSpPr>
            <a:spLocks noChangeArrowheads="1"/>
          </p:cNvSpPr>
          <p:nvPr/>
        </p:nvSpPr>
        <p:spPr bwMode="auto">
          <a:xfrm>
            <a:off x="2590800" y="1905000"/>
            <a:ext cx="6248400" cy="2041525"/>
          </a:xfrm>
          <a:prstGeom prst="rect">
            <a:avLst/>
          </a:prstGeom>
          <a:solidFill>
            <a:schemeClr val="accent5">
              <a:lumMod val="50000"/>
            </a:schemeClr>
          </a:solidFill>
          <a:ln w="9525">
            <a:noFill/>
            <a:miter lim="800000"/>
            <a:headEnd/>
            <a:tailEnd/>
          </a:ln>
          <a:effectLst>
            <a:outerShdw dist="107763" dir="13500000" algn="ctr" rotWithShape="0">
              <a:srgbClr val="808080">
                <a:alpha val="50000"/>
              </a:srgbClr>
            </a:outerShdw>
          </a:effectLst>
        </p:spPr>
        <p:txBody>
          <a:bodyPr>
            <a:spAutoFit/>
          </a:bodyPr>
          <a:lstStyle/>
          <a:p>
            <a:pPr algn="ctr">
              <a:defRPr/>
            </a:pPr>
            <a:endParaRPr lang="es-ES_tradnl" sz="3200" b="1" i="1">
              <a:solidFill>
                <a:schemeClr val="tx2"/>
              </a:solidFill>
            </a:endParaRPr>
          </a:p>
          <a:p>
            <a:pPr algn="ctr">
              <a:defRPr/>
            </a:pPr>
            <a:r>
              <a:rPr lang="es-ES_tradnl" sz="3200" b="1" i="1">
                <a:solidFill>
                  <a:schemeClr val="bg1"/>
                </a:solidFill>
                <a:latin typeface="Verdana" pitchFamily="34" charset="0"/>
              </a:rPr>
              <a:t>PANEL DE AGENTES FACILITADORES</a:t>
            </a:r>
            <a:endParaRPr lang="es-ES_tradnl" sz="4400" b="1" i="1">
              <a:solidFill>
                <a:schemeClr val="bg1"/>
              </a:solidFill>
              <a:latin typeface="Verdana" pitchFamily="34" charset="0"/>
            </a:endParaRPr>
          </a:p>
          <a:p>
            <a:pPr>
              <a:defRPr/>
            </a:pPr>
            <a:r>
              <a:rPr lang="es-ES_tradnl" sz="3200" b="1" i="1">
                <a:solidFill>
                  <a:schemeClr val="tx2"/>
                </a:solidFill>
                <a:latin typeface="Verdana" pitchFamily="34" charset="0"/>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Group 2"/>
          <p:cNvGraphicFramePr>
            <a:graphicFrameLocks noGrp="1"/>
          </p:cNvGraphicFramePr>
          <p:nvPr>
            <p:ph/>
          </p:nvPr>
        </p:nvGraphicFramePr>
        <p:xfrm>
          <a:off x="152400" y="0"/>
          <a:ext cx="8790305" cy="6811965"/>
        </p:xfrm>
        <a:graphic>
          <a:graphicData uri="http://schemas.openxmlformats.org/drawingml/2006/table">
            <a:tbl>
              <a:tblPr/>
              <a:tblGrid>
                <a:gridCol w="609600"/>
                <a:gridCol w="2835275"/>
                <a:gridCol w="823913"/>
                <a:gridCol w="749300"/>
                <a:gridCol w="823912"/>
                <a:gridCol w="823913"/>
                <a:gridCol w="823912"/>
                <a:gridCol w="1092200"/>
                <a:gridCol w="208280"/>
              </a:tblGrid>
              <a:tr h="461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ESCALA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11-30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31-50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51-70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71-90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91-100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FASE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EVIDENCIA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Sin evidencias o solo algunos ejemplos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Alguna evidencia débil relativa a alguna área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Algunas buenas evidencias relativas a áreas relevantes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Fuertes evidencias relativas a la mayoría de las áreas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Evidencias muy fuertes relativas a todas las áreas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Evidencias excelentes, comparadas con otras organizaciones, relativas a todas las áreas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8588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PLANIFICAR</a:t>
                      </a:r>
                    </a:p>
                  </a:txBody>
                  <a:tcPr marL="90000" marR="90000" marT="46800" marB="46800" vert="eaVert"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La planificación está basada en las necesidades y expectativas de los grupos de interés.  La planificación está desplegada en todas las áreas relevantes de la organización.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Puntuación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992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DESARROLLAR</a:t>
                      </a:r>
                    </a:p>
                  </a:txBody>
                  <a:tcPr marL="90000" marR="90000" marT="46800" marB="468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El desarrollo de la actividad se gestiona mediante procesos y responsabilidades definidos y se despliega en todas las áreas relevantes de la organización de forma sistemática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Puntuación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839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CONTROLAR</a:t>
                      </a:r>
                    </a:p>
                  </a:txBody>
                  <a:tcPr marL="90000" marR="90000" marT="46800" marB="468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Los procesos definidos se controlan con indicadores relevantes y se revisan en todas las áreas relevantes de la organización de forma sistemática</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22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Puntuación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687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ACTUAR</a:t>
                      </a:r>
                    </a:p>
                  </a:txBody>
                  <a:tcPr marL="90000" marR="90000" marT="46800" marB="468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Se realizan acciones correctoras y de mejora a partir de los resultados de la revisión en todas las áreas relevantes de la organización de forma sistemática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22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Puntuación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TOTAL/400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PUNTUACION/100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627313" y="274638"/>
            <a:ext cx="6059487" cy="715962"/>
          </a:xfrm>
          <a:solidFill>
            <a:schemeClr val="accent2"/>
          </a:solidFill>
        </p:spPr>
        <p:txBody>
          <a:bodyPr/>
          <a:lstStyle/>
          <a:p>
            <a:r>
              <a:rPr lang="es-ES" sz="2800" b="1" smtClean="0">
                <a:solidFill>
                  <a:schemeClr val="bg1"/>
                </a:solidFill>
              </a:rPr>
              <a:t>INSTRUCCIONES</a:t>
            </a:r>
          </a:p>
        </p:txBody>
      </p:sp>
      <p:sp>
        <p:nvSpPr>
          <p:cNvPr id="18435" name="Rectangle 3"/>
          <p:cNvSpPr>
            <a:spLocks noGrp="1" noChangeArrowheads="1"/>
          </p:cNvSpPr>
          <p:nvPr>
            <p:ph type="body" idx="1"/>
          </p:nvPr>
        </p:nvSpPr>
        <p:spPr>
          <a:xfrm>
            <a:off x="2514600" y="1219200"/>
            <a:ext cx="6477000" cy="4648200"/>
          </a:xfrm>
          <a:solidFill>
            <a:srgbClr val="CCFFFF"/>
          </a:solidFill>
        </p:spPr>
        <p:txBody>
          <a:bodyPr/>
          <a:lstStyle/>
          <a:p>
            <a:pPr algn="just">
              <a:buFontTx/>
              <a:buNone/>
            </a:pPr>
            <a:r>
              <a:rPr lang="es-ES" sz="2400" b="1" i="1" dirty="0" smtClean="0">
                <a:solidFill>
                  <a:schemeClr val="accent2"/>
                </a:solidFill>
              </a:rPr>
              <a:t>Para cada </a:t>
            </a:r>
            <a:r>
              <a:rPr lang="es-ES" sz="2400" b="1" i="1" dirty="0" err="1" smtClean="0">
                <a:solidFill>
                  <a:schemeClr val="accent2"/>
                </a:solidFill>
              </a:rPr>
              <a:t>Subcriterio</a:t>
            </a:r>
            <a:r>
              <a:rPr lang="es-ES" sz="2400" b="1" i="1" dirty="0" smtClean="0">
                <a:solidFill>
                  <a:schemeClr val="accent2"/>
                </a:solidFill>
              </a:rPr>
              <a:t>:</a:t>
            </a:r>
          </a:p>
          <a:p>
            <a:pPr algn="just"/>
            <a:r>
              <a:rPr lang="es-ES" sz="2400" b="1" dirty="0" smtClean="0">
                <a:solidFill>
                  <a:schemeClr val="tx1">
                    <a:lumMod val="95000"/>
                    <a:lumOff val="5000"/>
                  </a:schemeClr>
                </a:solidFill>
              </a:rPr>
              <a:t>Leer la definición en cada fase (Planificar, Desarrollar, Controlar, Actuar);</a:t>
            </a:r>
          </a:p>
          <a:p>
            <a:pPr algn="just"/>
            <a:r>
              <a:rPr lang="es-ES" sz="2400" b="1" dirty="0" smtClean="0">
                <a:solidFill>
                  <a:schemeClr val="accent2"/>
                </a:solidFill>
              </a:rPr>
              <a:t>Encontrar las evidencias de las fortalezas y las debilidades y hacer un juicio global para cada fase en la casilla correspondiente. Este juicio puede ilustrarse con algunos ejemplos de evidencias con el fin de no complicar excesivamente el ejercicio de puntuación.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484438" y="260350"/>
            <a:ext cx="6408737" cy="715963"/>
          </a:xfrm>
          <a:solidFill>
            <a:schemeClr val="accent2"/>
          </a:solidFill>
        </p:spPr>
        <p:txBody>
          <a:bodyPr/>
          <a:lstStyle/>
          <a:p>
            <a:r>
              <a:rPr lang="es-ES" sz="2800" b="1" smtClean="0">
                <a:solidFill>
                  <a:schemeClr val="bg1"/>
                </a:solidFill>
              </a:rPr>
              <a:t>INSTRUCCIONES</a:t>
            </a:r>
          </a:p>
        </p:txBody>
      </p:sp>
      <p:sp>
        <p:nvSpPr>
          <p:cNvPr id="19459" name="Rectangle 3"/>
          <p:cNvSpPr>
            <a:spLocks noGrp="1" noChangeArrowheads="1"/>
          </p:cNvSpPr>
          <p:nvPr>
            <p:ph type="body" idx="1"/>
          </p:nvPr>
        </p:nvSpPr>
        <p:spPr>
          <a:xfrm>
            <a:off x="2514600" y="1219200"/>
            <a:ext cx="6477000" cy="4648200"/>
          </a:xfrm>
          <a:solidFill>
            <a:srgbClr val="CCFFFF"/>
          </a:solidFill>
        </p:spPr>
        <p:txBody>
          <a:bodyPr/>
          <a:lstStyle/>
          <a:p>
            <a:pPr algn="just">
              <a:buFontTx/>
              <a:buNone/>
            </a:pPr>
            <a:r>
              <a:rPr lang="es-ES" sz="2400" b="1" i="1" dirty="0" smtClean="0">
                <a:solidFill>
                  <a:schemeClr val="accent2"/>
                </a:solidFill>
              </a:rPr>
              <a:t>Para cada </a:t>
            </a:r>
            <a:r>
              <a:rPr lang="es-ES" sz="2400" b="1" i="1" dirty="0" err="1" smtClean="0">
                <a:solidFill>
                  <a:schemeClr val="accent2"/>
                </a:solidFill>
              </a:rPr>
              <a:t>Subcriterio</a:t>
            </a:r>
            <a:r>
              <a:rPr lang="es-ES" sz="2400" b="1" i="1" dirty="0" smtClean="0">
                <a:solidFill>
                  <a:schemeClr val="accent2"/>
                </a:solidFill>
              </a:rPr>
              <a:t>:</a:t>
            </a:r>
          </a:p>
          <a:p>
            <a:pPr algn="just"/>
            <a:r>
              <a:rPr lang="es-ES" sz="2400" b="1" dirty="0" smtClean="0">
                <a:solidFill>
                  <a:schemeClr val="tx1">
                    <a:lumMod val="95000"/>
                    <a:lumOff val="5000"/>
                  </a:schemeClr>
                </a:solidFill>
              </a:rPr>
              <a:t>Calcular la suma de las puntuaciones de las cuatro fases y dividirla entre 4 para obtener una puntuación sobre 100 para el </a:t>
            </a:r>
            <a:r>
              <a:rPr lang="es-ES" sz="2400" b="1" dirty="0" err="1" smtClean="0">
                <a:solidFill>
                  <a:schemeClr val="tx1">
                    <a:lumMod val="95000"/>
                    <a:lumOff val="5000"/>
                  </a:schemeClr>
                </a:solidFill>
              </a:rPr>
              <a:t>subcriterio</a:t>
            </a:r>
            <a:r>
              <a:rPr lang="es-ES" sz="2400" b="1" dirty="0" smtClean="0">
                <a:solidFill>
                  <a:schemeClr val="tx1">
                    <a:lumMod val="95000"/>
                    <a:lumOff val="5000"/>
                  </a:schemeClr>
                </a:solidFill>
              </a:rPr>
              <a:t>.  Esta puntuación debería considerarse verosímil y coherente, por ejemplo, la puntuación total no debería exceder de 40 si cualquiera de las otras fases evaluadas (Planificar, Desarrollar, Controlar, Actuar) es menor o igual a 20.  No debería exceder a 60 si cualquiera de las fases es menor de 30.</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07675" y="1468582"/>
            <a:ext cx="5832762" cy="3970318"/>
          </a:xfrm>
          <a:prstGeom prst="rect">
            <a:avLst/>
          </a:prstGeom>
        </p:spPr>
        <p:txBody>
          <a:bodyPr wrap="square">
            <a:spAutoFit/>
          </a:bodyPr>
          <a:lstStyle/>
          <a:p>
            <a:pPr algn="ctr"/>
            <a:r>
              <a:rPr lang="es-ES_tradnl" sz="3600" b="1" dirty="0" smtClean="0">
                <a:solidFill>
                  <a:schemeClr val="bg1"/>
                </a:solidFill>
                <a:latin typeface="Verdana" pitchFamily="34" charset="0"/>
              </a:rPr>
              <a:t>Taller Elaboración de Memorias de Postulación Premio Nacional a la Calidad</a:t>
            </a:r>
          </a:p>
          <a:p>
            <a:pPr algn="ctr"/>
            <a:r>
              <a:rPr lang="es-ES_tradnl" sz="3600" b="1" dirty="0" smtClean="0">
                <a:solidFill>
                  <a:schemeClr val="bg1"/>
                </a:solidFill>
                <a:latin typeface="Verdana" pitchFamily="34" charset="0"/>
              </a:rPr>
              <a:t>y Reconocimiento a las Prácticas Promisorias</a:t>
            </a:r>
            <a:endParaRPr lang="es-ES" sz="3600" b="1" dirty="0">
              <a:solidFill>
                <a:schemeClr val="bg1"/>
              </a:solidFill>
              <a:latin typeface="Verdana"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84438" y="274638"/>
            <a:ext cx="6202362" cy="715962"/>
          </a:xfrm>
          <a:solidFill>
            <a:schemeClr val="accent2"/>
          </a:solidFill>
        </p:spPr>
        <p:txBody>
          <a:bodyPr/>
          <a:lstStyle/>
          <a:p>
            <a:r>
              <a:rPr lang="es-ES" sz="2800" b="1" smtClean="0">
                <a:solidFill>
                  <a:schemeClr val="bg1"/>
                </a:solidFill>
              </a:rPr>
              <a:t>EJEMPLO</a:t>
            </a:r>
          </a:p>
        </p:txBody>
      </p:sp>
      <p:sp>
        <p:nvSpPr>
          <p:cNvPr id="20483" name="Rectangle 3"/>
          <p:cNvSpPr>
            <a:spLocks noGrp="1" noChangeArrowheads="1"/>
          </p:cNvSpPr>
          <p:nvPr>
            <p:ph type="body" idx="1"/>
          </p:nvPr>
        </p:nvSpPr>
        <p:spPr>
          <a:xfrm>
            <a:off x="2590800" y="1371600"/>
            <a:ext cx="6400800" cy="4800600"/>
          </a:xfrm>
          <a:solidFill>
            <a:srgbClr val="CCFFFF"/>
          </a:solidFill>
        </p:spPr>
        <p:txBody>
          <a:bodyPr/>
          <a:lstStyle/>
          <a:p>
            <a:pPr algn="just">
              <a:buFontTx/>
              <a:buNone/>
            </a:pPr>
            <a:r>
              <a:rPr lang="es-ES" sz="2000" b="1" i="1" dirty="0" smtClean="0">
                <a:solidFill>
                  <a:schemeClr val="accent2"/>
                </a:solidFill>
              </a:rPr>
              <a:t>Criterios Agentes Facilitadores.  </a:t>
            </a:r>
            <a:r>
              <a:rPr lang="es-ES" sz="2000" b="1" i="1" dirty="0" err="1" smtClean="0">
                <a:solidFill>
                  <a:schemeClr val="accent2"/>
                </a:solidFill>
              </a:rPr>
              <a:t>Subcriterio</a:t>
            </a:r>
            <a:r>
              <a:rPr lang="es-ES" sz="2000" b="1" i="1" dirty="0" smtClean="0">
                <a:solidFill>
                  <a:schemeClr val="accent2"/>
                </a:solidFill>
              </a:rPr>
              <a:t> 1.1 </a:t>
            </a:r>
          </a:p>
          <a:p>
            <a:pPr algn="just">
              <a:buFontTx/>
              <a:buNone/>
            </a:pPr>
            <a:r>
              <a:rPr lang="es-ES" sz="2000" b="1" i="1" dirty="0" smtClean="0">
                <a:solidFill>
                  <a:schemeClr val="accent2"/>
                </a:solidFill>
              </a:rPr>
              <a:t>Dirigir la organización desarrollando su misión, </a:t>
            </a:r>
          </a:p>
          <a:p>
            <a:pPr algn="just">
              <a:buFontTx/>
              <a:buNone/>
            </a:pPr>
            <a:r>
              <a:rPr lang="es-ES" sz="2000" b="1" i="1" dirty="0" smtClean="0">
                <a:solidFill>
                  <a:schemeClr val="accent2"/>
                </a:solidFill>
              </a:rPr>
              <a:t>visión y valores.</a:t>
            </a:r>
          </a:p>
          <a:p>
            <a:pPr algn="just">
              <a:buFontTx/>
              <a:buNone/>
            </a:pPr>
            <a:endParaRPr lang="es-ES" sz="2000" b="1" i="1" dirty="0" smtClean="0">
              <a:solidFill>
                <a:schemeClr val="accent2"/>
              </a:solidFill>
            </a:endParaRPr>
          </a:p>
          <a:p>
            <a:pPr algn="just">
              <a:buFontTx/>
              <a:buNone/>
            </a:pPr>
            <a:r>
              <a:rPr lang="es-ES" sz="2000" b="1" i="1" dirty="0" smtClean="0">
                <a:solidFill>
                  <a:schemeClr val="tx1">
                    <a:lumMod val="95000"/>
                    <a:lumOff val="5000"/>
                  </a:schemeClr>
                </a:solidFill>
              </a:rPr>
              <a:t>Síntesis de las evidencias que se ponen de </a:t>
            </a:r>
          </a:p>
          <a:p>
            <a:pPr algn="just">
              <a:buFontTx/>
              <a:buNone/>
            </a:pPr>
            <a:r>
              <a:rPr lang="es-ES" sz="2000" b="1" i="1" dirty="0" smtClean="0">
                <a:solidFill>
                  <a:schemeClr val="tx1">
                    <a:lumMod val="95000"/>
                    <a:lumOff val="5000"/>
                  </a:schemeClr>
                </a:solidFill>
              </a:rPr>
              <a:t>manifiesto en la autoevaluación.</a:t>
            </a:r>
          </a:p>
          <a:p>
            <a:pPr algn="just">
              <a:buFontTx/>
              <a:buNone/>
            </a:pPr>
            <a:endParaRPr lang="es-ES" sz="2000" b="1" i="1" dirty="0" smtClean="0">
              <a:solidFill>
                <a:schemeClr val="tx1">
                  <a:lumMod val="95000"/>
                  <a:lumOff val="5000"/>
                </a:schemeClr>
              </a:solidFill>
            </a:endParaRPr>
          </a:p>
          <a:p>
            <a:pPr algn="just">
              <a:buFontTx/>
              <a:buNone/>
            </a:pPr>
            <a:r>
              <a:rPr lang="es-ES" sz="2000" b="1" dirty="0" smtClean="0">
                <a:solidFill>
                  <a:schemeClr val="tx1">
                    <a:lumMod val="95000"/>
                    <a:lumOff val="5000"/>
                  </a:schemeClr>
                </a:solidFill>
              </a:rPr>
              <a:t>1.1 a Hace tres años, por iniciativa del director  </a:t>
            </a:r>
          </a:p>
          <a:p>
            <a:pPr algn="just">
              <a:buFontTx/>
              <a:buNone/>
            </a:pPr>
            <a:r>
              <a:rPr lang="es-ES" sz="2000" b="1" dirty="0" smtClean="0">
                <a:solidFill>
                  <a:schemeClr val="tx1">
                    <a:lumMod val="95000"/>
                    <a:lumOff val="5000"/>
                  </a:schemeClr>
                </a:solidFill>
              </a:rPr>
              <a:t>         general  y con la participación de todos los </a:t>
            </a:r>
          </a:p>
          <a:p>
            <a:pPr algn="just">
              <a:buFontTx/>
              <a:buNone/>
            </a:pPr>
            <a:r>
              <a:rPr lang="es-ES" sz="2000" b="1" dirty="0" smtClean="0">
                <a:solidFill>
                  <a:schemeClr val="tx1">
                    <a:lumMod val="95000"/>
                    <a:lumOff val="5000"/>
                  </a:schemeClr>
                </a:solidFill>
              </a:rPr>
              <a:t>         directivos de la organización, se definieron la </a:t>
            </a:r>
          </a:p>
          <a:p>
            <a:pPr algn="just">
              <a:buFontTx/>
              <a:buNone/>
            </a:pPr>
            <a:r>
              <a:rPr lang="es-ES" sz="2000" b="1" dirty="0" smtClean="0">
                <a:solidFill>
                  <a:schemeClr val="tx1">
                    <a:lumMod val="95000"/>
                    <a:lumOff val="5000"/>
                  </a:schemeClr>
                </a:solidFill>
              </a:rPr>
              <a:t>          misión y la visión de la organización y se </a:t>
            </a:r>
          </a:p>
          <a:p>
            <a:pPr algn="just">
              <a:buFontTx/>
              <a:buNone/>
            </a:pPr>
            <a:r>
              <a:rPr lang="es-ES" sz="2000" b="1" dirty="0" smtClean="0">
                <a:solidFill>
                  <a:schemeClr val="tx1">
                    <a:lumMod val="95000"/>
                    <a:lumOff val="5000"/>
                  </a:schemeClr>
                </a:solidFill>
              </a:rPr>
              <a:t>          plasmaron en un documento a color que fue </a:t>
            </a:r>
          </a:p>
          <a:p>
            <a:pPr algn="just">
              <a:buFontTx/>
              <a:buNone/>
            </a:pPr>
            <a:r>
              <a:rPr lang="es-ES" sz="2000" b="1" dirty="0" smtClean="0">
                <a:solidFill>
                  <a:schemeClr val="tx1">
                    <a:lumMod val="95000"/>
                    <a:lumOff val="5000"/>
                  </a:schemeClr>
                </a:solidFill>
              </a:rPr>
              <a:t>          distribuido entre los empleados.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55875" y="274638"/>
            <a:ext cx="6130925" cy="715962"/>
          </a:xfrm>
          <a:solidFill>
            <a:schemeClr val="accent2"/>
          </a:solidFill>
        </p:spPr>
        <p:txBody>
          <a:bodyPr/>
          <a:lstStyle/>
          <a:p>
            <a:r>
              <a:rPr lang="es-ES" sz="2800" b="1" smtClean="0">
                <a:solidFill>
                  <a:schemeClr val="bg1"/>
                </a:solidFill>
              </a:rPr>
              <a:t>EJEMPLO</a:t>
            </a:r>
          </a:p>
        </p:txBody>
      </p:sp>
      <p:sp>
        <p:nvSpPr>
          <p:cNvPr id="21507" name="Rectangle 3"/>
          <p:cNvSpPr>
            <a:spLocks noGrp="1" noChangeArrowheads="1"/>
          </p:cNvSpPr>
          <p:nvPr>
            <p:ph type="body" idx="1"/>
          </p:nvPr>
        </p:nvSpPr>
        <p:spPr>
          <a:xfrm>
            <a:off x="2590800" y="1371600"/>
            <a:ext cx="6400800" cy="3657600"/>
          </a:xfrm>
          <a:solidFill>
            <a:srgbClr val="CCFFFF"/>
          </a:solidFill>
        </p:spPr>
        <p:txBody>
          <a:bodyPr/>
          <a:lstStyle/>
          <a:p>
            <a:pPr algn="just">
              <a:buFontTx/>
              <a:buNone/>
            </a:pPr>
            <a:r>
              <a:rPr lang="es-ES" sz="2000" dirty="0" smtClean="0">
                <a:solidFill>
                  <a:schemeClr val="tx1">
                    <a:lumMod val="95000"/>
                    <a:lumOff val="5000"/>
                  </a:schemeClr>
                </a:solidFill>
              </a:rPr>
              <a:t>1.1 b  No se ha hecho nada todavía en la definición </a:t>
            </a:r>
          </a:p>
          <a:p>
            <a:pPr algn="just">
              <a:buFontTx/>
              <a:buNone/>
            </a:pPr>
            <a:r>
              <a:rPr lang="es-ES" sz="2000" dirty="0" smtClean="0">
                <a:solidFill>
                  <a:schemeClr val="tx1">
                    <a:lumMod val="95000"/>
                    <a:lumOff val="5000"/>
                  </a:schemeClr>
                </a:solidFill>
              </a:rPr>
              <a:t>          de los valores y el código de conducta, </a:t>
            </a:r>
          </a:p>
          <a:p>
            <a:pPr algn="just">
              <a:buFontTx/>
              <a:buNone/>
            </a:pPr>
            <a:r>
              <a:rPr lang="es-ES" sz="2000" dirty="0" smtClean="0">
                <a:solidFill>
                  <a:schemeClr val="tx1">
                    <a:lumMod val="95000"/>
                    <a:lumOff val="5000"/>
                  </a:schemeClr>
                </a:solidFill>
              </a:rPr>
              <a:t>          aunque el Director de Recursos Humanos ha </a:t>
            </a:r>
          </a:p>
          <a:p>
            <a:pPr algn="just">
              <a:buFontTx/>
              <a:buNone/>
            </a:pPr>
            <a:r>
              <a:rPr lang="es-ES" sz="2000" dirty="0" smtClean="0">
                <a:solidFill>
                  <a:schemeClr val="tx1">
                    <a:lumMod val="95000"/>
                    <a:lumOff val="5000"/>
                  </a:schemeClr>
                </a:solidFill>
              </a:rPr>
              <a:t>          desarrollado un proyecto con esa finalidad.  </a:t>
            </a:r>
          </a:p>
          <a:p>
            <a:pPr algn="just">
              <a:buFontTx/>
              <a:buNone/>
            </a:pPr>
            <a:r>
              <a:rPr lang="es-ES" sz="2000" dirty="0" smtClean="0">
                <a:solidFill>
                  <a:schemeClr val="tx1">
                    <a:lumMod val="95000"/>
                    <a:lumOff val="5000"/>
                  </a:schemeClr>
                </a:solidFill>
              </a:rPr>
              <a:t>          Los mandos intermedios serán invitados a </a:t>
            </a:r>
          </a:p>
          <a:p>
            <a:pPr algn="just">
              <a:buFontTx/>
              <a:buNone/>
            </a:pPr>
            <a:r>
              <a:rPr lang="es-ES" sz="2000" dirty="0" smtClean="0">
                <a:solidFill>
                  <a:schemeClr val="tx1">
                    <a:lumMod val="95000"/>
                    <a:lumOff val="5000"/>
                  </a:schemeClr>
                </a:solidFill>
              </a:rPr>
              <a:t>          un seminario para reflexionar juntos los </a:t>
            </a:r>
          </a:p>
          <a:p>
            <a:pPr algn="just">
              <a:buFontTx/>
              <a:buNone/>
            </a:pPr>
            <a:r>
              <a:rPr lang="es-ES" sz="2000" dirty="0" smtClean="0">
                <a:solidFill>
                  <a:schemeClr val="tx1">
                    <a:lumMod val="95000"/>
                    <a:lumOff val="5000"/>
                  </a:schemeClr>
                </a:solidFill>
              </a:rPr>
              <a:t>          valores de la organización que cristalizará en </a:t>
            </a:r>
          </a:p>
          <a:p>
            <a:pPr algn="just">
              <a:buFontTx/>
              <a:buNone/>
            </a:pPr>
            <a:r>
              <a:rPr lang="es-ES" sz="2000" dirty="0" smtClean="0">
                <a:solidFill>
                  <a:schemeClr val="tx1">
                    <a:lumMod val="95000"/>
                    <a:lumOff val="5000"/>
                  </a:schemeClr>
                </a:solidFill>
              </a:rPr>
              <a:t>          el proceso de enseñanza sobre las </a:t>
            </a:r>
          </a:p>
          <a:p>
            <a:pPr algn="just">
              <a:buFontTx/>
              <a:buNone/>
            </a:pPr>
            <a:r>
              <a:rPr lang="es-ES" sz="2000" dirty="0" smtClean="0">
                <a:solidFill>
                  <a:schemeClr val="tx1">
                    <a:lumMod val="95000"/>
                    <a:lumOff val="5000"/>
                  </a:schemeClr>
                </a:solidFill>
              </a:rPr>
              <a:t>          posiciones a adoptar en situaciones difíciles.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627313" y="274638"/>
            <a:ext cx="6059487" cy="715962"/>
          </a:xfrm>
          <a:solidFill>
            <a:schemeClr val="accent2"/>
          </a:solidFill>
        </p:spPr>
        <p:txBody>
          <a:bodyPr/>
          <a:lstStyle/>
          <a:p>
            <a:r>
              <a:rPr lang="es-ES" sz="2800" b="1" smtClean="0">
                <a:solidFill>
                  <a:schemeClr val="bg1"/>
                </a:solidFill>
              </a:rPr>
              <a:t>EJEMPLO</a:t>
            </a:r>
          </a:p>
        </p:txBody>
      </p:sp>
      <p:sp>
        <p:nvSpPr>
          <p:cNvPr id="22531" name="Rectangle 3"/>
          <p:cNvSpPr>
            <a:spLocks noGrp="1" noChangeArrowheads="1"/>
          </p:cNvSpPr>
          <p:nvPr>
            <p:ph type="body" idx="1"/>
          </p:nvPr>
        </p:nvSpPr>
        <p:spPr>
          <a:xfrm>
            <a:off x="2590800" y="1371600"/>
            <a:ext cx="6400800" cy="3962400"/>
          </a:xfrm>
          <a:solidFill>
            <a:srgbClr val="CCFFFF"/>
          </a:solidFill>
        </p:spPr>
        <p:txBody>
          <a:bodyPr>
            <a:normAutofit lnSpcReduction="10000"/>
          </a:bodyPr>
          <a:lstStyle/>
          <a:p>
            <a:pPr algn="just">
              <a:lnSpc>
                <a:spcPct val="80000"/>
              </a:lnSpc>
              <a:buFontTx/>
              <a:buNone/>
            </a:pPr>
            <a:r>
              <a:rPr lang="es-ES" sz="2000" b="1" dirty="0" smtClean="0">
                <a:solidFill>
                  <a:schemeClr val="tx1">
                    <a:lumMod val="95000"/>
                    <a:lumOff val="5000"/>
                  </a:schemeClr>
                </a:solidFill>
              </a:rPr>
              <a:t>1.1 c  En el proceso de definición de la misión y </a:t>
            </a:r>
          </a:p>
          <a:p>
            <a:pPr algn="just">
              <a:lnSpc>
                <a:spcPct val="80000"/>
              </a:lnSpc>
              <a:buFontTx/>
              <a:buNone/>
            </a:pPr>
            <a:r>
              <a:rPr lang="es-ES" sz="2000" b="1" dirty="0" smtClean="0">
                <a:solidFill>
                  <a:schemeClr val="tx1">
                    <a:lumMod val="95000"/>
                    <a:lumOff val="5000"/>
                  </a:schemeClr>
                </a:solidFill>
              </a:rPr>
              <a:t>          visión no han sido involucrados ni los </a:t>
            </a:r>
          </a:p>
          <a:p>
            <a:pPr algn="just">
              <a:lnSpc>
                <a:spcPct val="80000"/>
              </a:lnSpc>
              <a:buFontTx/>
              <a:buNone/>
            </a:pPr>
            <a:r>
              <a:rPr lang="es-ES" sz="2000" b="1" dirty="0" smtClean="0">
                <a:solidFill>
                  <a:schemeClr val="tx1">
                    <a:lumMod val="95000"/>
                    <a:lumOff val="5000"/>
                  </a:schemeClr>
                </a:solidFill>
              </a:rPr>
              <a:t>          empleados ni los ciudadanos/clientes, ni   </a:t>
            </a:r>
          </a:p>
          <a:p>
            <a:pPr algn="just">
              <a:lnSpc>
                <a:spcPct val="80000"/>
              </a:lnSpc>
              <a:buFontTx/>
              <a:buNone/>
            </a:pPr>
            <a:r>
              <a:rPr lang="es-ES" sz="2000" b="1" dirty="0" smtClean="0">
                <a:solidFill>
                  <a:schemeClr val="tx1">
                    <a:lumMod val="95000"/>
                    <a:lumOff val="5000"/>
                  </a:schemeClr>
                </a:solidFill>
              </a:rPr>
              <a:t>          otros grupos de interés.  Sin embargo hace  </a:t>
            </a:r>
          </a:p>
          <a:p>
            <a:pPr algn="just">
              <a:lnSpc>
                <a:spcPct val="80000"/>
              </a:lnSpc>
              <a:buFontTx/>
              <a:buNone/>
            </a:pPr>
            <a:r>
              <a:rPr lang="es-ES" sz="2000" b="1" dirty="0" smtClean="0">
                <a:solidFill>
                  <a:schemeClr val="tx1">
                    <a:lumMod val="95000"/>
                    <a:lumOff val="5000"/>
                  </a:schemeClr>
                </a:solidFill>
              </a:rPr>
              <a:t>          dos años se tomó conciencia de la </a:t>
            </a:r>
          </a:p>
          <a:p>
            <a:pPr algn="just">
              <a:lnSpc>
                <a:spcPct val="80000"/>
              </a:lnSpc>
              <a:buFontTx/>
              <a:buNone/>
            </a:pPr>
            <a:r>
              <a:rPr lang="es-ES" sz="2000" b="1" dirty="0" smtClean="0">
                <a:solidFill>
                  <a:schemeClr val="tx1">
                    <a:lumMod val="95000"/>
                    <a:lumOff val="5000"/>
                  </a:schemeClr>
                </a:solidFill>
              </a:rPr>
              <a:t>          importancia de tal participación cuando los     </a:t>
            </a:r>
          </a:p>
          <a:p>
            <a:pPr algn="just">
              <a:lnSpc>
                <a:spcPct val="80000"/>
              </a:lnSpc>
              <a:buFontTx/>
              <a:buNone/>
            </a:pPr>
            <a:r>
              <a:rPr lang="es-ES" sz="2000" b="1" dirty="0" smtClean="0">
                <a:solidFill>
                  <a:schemeClr val="tx1">
                    <a:lumMod val="95000"/>
                    <a:lumOff val="5000"/>
                  </a:schemeClr>
                </a:solidFill>
              </a:rPr>
              <a:t>          directivos de la organización participaron en           </a:t>
            </a:r>
          </a:p>
          <a:p>
            <a:pPr algn="just">
              <a:lnSpc>
                <a:spcPct val="80000"/>
              </a:lnSpc>
              <a:buFontTx/>
              <a:buNone/>
            </a:pPr>
            <a:r>
              <a:rPr lang="es-ES" sz="2000" b="1" dirty="0" smtClean="0">
                <a:solidFill>
                  <a:schemeClr val="tx1">
                    <a:lumMod val="95000"/>
                    <a:lumOff val="5000"/>
                  </a:schemeClr>
                </a:solidFill>
              </a:rPr>
              <a:t>          seminarios sobre Gestión de la Calidad Total </a:t>
            </a:r>
          </a:p>
          <a:p>
            <a:pPr algn="just">
              <a:lnSpc>
                <a:spcPct val="80000"/>
              </a:lnSpc>
              <a:buFontTx/>
              <a:buNone/>
            </a:pPr>
            <a:r>
              <a:rPr lang="es-ES" sz="2000" b="1" dirty="0" smtClean="0">
                <a:solidFill>
                  <a:schemeClr val="tx1">
                    <a:lumMod val="95000"/>
                    <a:lumOff val="5000"/>
                  </a:schemeClr>
                </a:solidFill>
              </a:rPr>
              <a:t>          y en uno en particular sobre el Modelo CAF.  </a:t>
            </a:r>
          </a:p>
          <a:p>
            <a:pPr algn="just">
              <a:lnSpc>
                <a:spcPct val="80000"/>
              </a:lnSpc>
              <a:buFontTx/>
              <a:buNone/>
            </a:pPr>
            <a:r>
              <a:rPr lang="es-ES" sz="2000" b="1" dirty="0" smtClean="0">
                <a:solidFill>
                  <a:schemeClr val="tx1">
                    <a:lumMod val="95000"/>
                    <a:lumOff val="5000"/>
                  </a:schemeClr>
                </a:solidFill>
              </a:rPr>
              <a:t>          Se tomó, entonces, la decisión de realizar </a:t>
            </a:r>
          </a:p>
          <a:p>
            <a:pPr algn="just">
              <a:lnSpc>
                <a:spcPct val="80000"/>
              </a:lnSpc>
              <a:buFontTx/>
              <a:buNone/>
            </a:pPr>
            <a:r>
              <a:rPr lang="es-ES" sz="2000" b="1" dirty="0" smtClean="0">
                <a:solidFill>
                  <a:schemeClr val="tx1">
                    <a:lumMod val="95000"/>
                    <a:lumOff val="5000"/>
                  </a:schemeClr>
                </a:solidFill>
              </a:rPr>
              <a:t>          encuestas de opinión internas y externas </a:t>
            </a:r>
          </a:p>
          <a:p>
            <a:pPr algn="just">
              <a:lnSpc>
                <a:spcPct val="80000"/>
              </a:lnSpc>
              <a:buFontTx/>
              <a:buNone/>
            </a:pPr>
            <a:r>
              <a:rPr lang="es-ES" sz="2000" b="1" dirty="0" smtClean="0">
                <a:solidFill>
                  <a:schemeClr val="tx1">
                    <a:lumMod val="95000"/>
                    <a:lumOff val="5000"/>
                  </a:schemeClr>
                </a:solidFill>
              </a:rPr>
              <a:t>          para recoger percepciones de los empleados </a:t>
            </a:r>
          </a:p>
          <a:p>
            <a:pPr algn="just">
              <a:lnSpc>
                <a:spcPct val="80000"/>
              </a:lnSpc>
              <a:buFontTx/>
              <a:buNone/>
            </a:pPr>
            <a:r>
              <a:rPr lang="es-ES" sz="2000" b="1" dirty="0" smtClean="0">
                <a:solidFill>
                  <a:schemeClr val="tx1">
                    <a:lumMod val="95000"/>
                    <a:lumOff val="5000"/>
                  </a:schemeClr>
                </a:solidFill>
              </a:rPr>
              <a:t>          y los ciudadanos/clientes.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484438" y="274638"/>
            <a:ext cx="6202362" cy="715962"/>
          </a:xfrm>
          <a:solidFill>
            <a:schemeClr val="accent2"/>
          </a:solidFill>
        </p:spPr>
        <p:txBody>
          <a:bodyPr/>
          <a:lstStyle/>
          <a:p>
            <a:r>
              <a:rPr lang="es-ES" sz="2800" b="1" smtClean="0">
                <a:solidFill>
                  <a:schemeClr val="bg1"/>
                </a:solidFill>
              </a:rPr>
              <a:t>EJEMPLO</a:t>
            </a:r>
          </a:p>
        </p:txBody>
      </p:sp>
      <p:sp>
        <p:nvSpPr>
          <p:cNvPr id="23555" name="Rectangle 3"/>
          <p:cNvSpPr>
            <a:spLocks noGrp="1" noChangeArrowheads="1"/>
          </p:cNvSpPr>
          <p:nvPr>
            <p:ph type="body" idx="1"/>
          </p:nvPr>
        </p:nvSpPr>
        <p:spPr>
          <a:xfrm>
            <a:off x="2590800" y="1371600"/>
            <a:ext cx="6400800" cy="3657600"/>
          </a:xfrm>
          <a:solidFill>
            <a:srgbClr val="CCFFFF"/>
          </a:solidFill>
        </p:spPr>
        <p:txBody>
          <a:bodyPr/>
          <a:lstStyle/>
          <a:p>
            <a:pPr algn="just">
              <a:lnSpc>
                <a:spcPct val="80000"/>
              </a:lnSpc>
              <a:buFontTx/>
              <a:buNone/>
            </a:pPr>
            <a:r>
              <a:rPr lang="es-ES" sz="2000" b="1" dirty="0" smtClean="0">
                <a:solidFill>
                  <a:schemeClr val="tx1">
                    <a:lumMod val="95000"/>
                    <a:lumOff val="5000"/>
                  </a:schemeClr>
                </a:solidFill>
              </a:rPr>
              <a:t>1.1 c  Los resultados  pusieron de manifiesto que     </a:t>
            </a:r>
          </a:p>
          <a:p>
            <a:pPr algn="just">
              <a:lnSpc>
                <a:spcPct val="80000"/>
              </a:lnSpc>
              <a:buFontTx/>
              <a:buNone/>
            </a:pPr>
            <a:r>
              <a:rPr lang="es-ES" sz="2000" b="1" dirty="0" smtClean="0">
                <a:solidFill>
                  <a:schemeClr val="tx1">
                    <a:lumMod val="95000"/>
                    <a:lumOff val="5000"/>
                  </a:schemeClr>
                </a:solidFill>
              </a:rPr>
              <a:t>          los mandos intermedios y los empleados </a:t>
            </a:r>
          </a:p>
          <a:p>
            <a:pPr algn="just">
              <a:lnSpc>
                <a:spcPct val="80000"/>
              </a:lnSpc>
              <a:buFontTx/>
              <a:buNone/>
            </a:pPr>
            <a:r>
              <a:rPr lang="es-ES" sz="2000" b="1" dirty="0" smtClean="0">
                <a:solidFill>
                  <a:schemeClr val="tx1">
                    <a:lumMod val="95000"/>
                    <a:lumOff val="5000"/>
                  </a:schemeClr>
                </a:solidFill>
              </a:rPr>
              <a:t>          consideraban la definición de la misión y </a:t>
            </a:r>
          </a:p>
          <a:p>
            <a:pPr algn="just">
              <a:lnSpc>
                <a:spcPct val="80000"/>
              </a:lnSpc>
              <a:buFontTx/>
              <a:buNone/>
            </a:pPr>
            <a:r>
              <a:rPr lang="es-ES" sz="2000" b="1" dirty="0" smtClean="0">
                <a:solidFill>
                  <a:schemeClr val="tx1">
                    <a:lumMod val="95000"/>
                    <a:lumOff val="5000"/>
                  </a:schemeClr>
                </a:solidFill>
              </a:rPr>
              <a:t>          visión como algo de cara a la galería, </a:t>
            </a:r>
          </a:p>
          <a:p>
            <a:pPr algn="just">
              <a:lnSpc>
                <a:spcPct val="80000"/>
              </a:lnSpc>
              <a:buFontTx/>
              <a:buNone/>
            </a:pPr>
            <a:r>
              <a:rPr lang="es-ES" sz="2000" b="1" dirty="0" smtClean="0">
                <a:solidFill>
                  <a:schemeClr val="tx1">
                    <a:lumMod val="95000"/>
                    <a:lumOff val="5000"/>
                  </a:schemeClr>
                </a:solidFill>
              </a:rPr>
              <a:t>          totalmente alejado de la realidad y que los </a:t>
            </a:r>
          </a:p>
          <a:p>
            <a:pPr algn="just">
              <a:lnSpc>
                <a:spcPct val="80000"/>
              </a:lnSpc>
              <a:buFontTx/>
              <a:buNone/>
            </a:pPr>
            <a:r>
              <a:rPr lang="es-ES" sz="2000" b="1" dirty="0" smtClean="0">
                <a:solidFill>
                  <a:schemeClr val="tx1">
                    <a:lumMod val="95000"/>
                    <a:lumOff val="5000"/>
                  </a:schemeClr>
                </a:solidFill>
              </a:rPr>
              <a:t>          objetivos no parecían estar en sintonía con </a:t>
            </a:r>
          </a:p>
          <a:p>
            <a:pPr algn="just">
              <a:lnSpc>
                <a:spcPct val="80000"/>
              </a:lnSpc>
              <a:buFontTx/>
              <a:buNone/>
            </a:pPr>
            <a:r>
              <a:rPr lang="es-ES" sz="2000" b="1" dirty="0" smtClean="0">
                <a:solidFill>
                  <a:schemeClr val="tx1">
                    <a:lumMod val="95000"/>
                    <a:lumOff val="5000"/>
                  </a:schemeClr>
                </a:solidFill>
              </a:rPr>
              <a:t>          tales definiciones.  En cuanto a los </a:t>
            </a:r>
          </a:p>
          <a:p>
            <a:pPr algn="just">
              <a:lnSpc>
                <a:spcPct val="80000"/>
              </a:lnSpc>
              <a:buFontTx/>
              <a:buNone/>
            </a:pPr>
            <a:r>
              <a:rPr lang="es-ES" sz="2000" b="1" dirty="0" smtClean="0">
                <a:solidFill>
                  <a:schemeClr val="tx1">
                    <a:lumMod val="95000"/>
                    <a:lumOff val="5000"/>
                  </a:schemeClr>
                </a:solidFill>
              </a:rPr>
              <a:t>          ciudadanos/clientes, las encuestas indican</a:t>
            </a:r>
          </a:p>
          <a:p>
            <a:pPr algn="just">
              <a:lnSpc>
                <a:spcPct val="80000"/>
              </a:lnSpc>
              <a:buFontTx/>
              <a:buNone/>
            </a:pPr>
            <a:r>
              <a:rPr lang="es-ES" sz="2000" b="1" dirty="0" smtClean="0">
                <a:solidFill>
                  <a:schemeClr val="tx1">
                    <a:lumMod val="95000"/>
                    <a:lumOff val="5000"/>
                  </a:schemeClr>
                </a:solidFill>
              </a:rPr>
              <a:t>          La necesidad de alinear las percepciones de   </a:t>
            </a:r>
          </a:p>
          <a:p>
            <a:pPr algn="just">
              <a:lnSpc>
                <a:spcPct val="80000"/>
              </a:lnSpc>
              <a:buFontTx/>
              <a:buNone/>
            </a:pPr>
            <a:r>
              <a:rPr lang="es-ES" sz="2000" b="1" dirty="0" smtClean="0">
                <a:solidFill>
                  <a:schemeClr val="tx1">
                    <a:lumMod val="95000"/>
                    <a:lumOff val="5000"/>
                  </a:schemeClr>
                </a:solidFill>
              </a:rPr>
              <a:t>          los directivos con las de los clientes.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627313" y="274638"/>
            <a:ext cx="6059487" cy="715962"/>
          </a:xfrm>
          <a:solidFill>
            <a:schemeClr val="accent2"/>
          </a:solidFill>
        </p:spPr>
        <p:txBody>
          <a:bodyPr/>
          <a:lstStyle/>
          <a:p>
            <a:r>
              <a:rPr lang="es-ES" sz="2800" b="1" smtClean="0">
                <a:solidFill>
                  <a:schemeClr val="bg1"/>
                </a:solidFill>
              </a:rPr>
              <a:t>EJEMPLO</a:t>
            </a:r>
          </a:p>
        </p:txBody>
      </p:sp>
      <p:sp>
        <p:nvSpPr>
          <p:cNvPr id="24579" name="Rectangle 3"/>
          <p:cNvSpPr>
            <a:spLocks noGrp="1" noChangeArrowheads="1"/>
          </p:cNvSpPr>
          <p:nvPr>
            <p:ph type="body" idx="1"/>
          </p:nvPr>
        </p:nvSpPr>
        <p:spPr>
          <a:xfrm>
            <a:off x="2590800" y="1371600"/>
            <a:ext cx="6400800" cy="3048000"/>
          </a:xfrm>
          <a:solidFill>
            <a:srgbClr val="CCFFFF"/>
          </a:solidFill>
        </p:spPr>
        <p:txBody>
          <a:bodyPr/>
          <a:lstStyle/>
          <a:p>
            <a:pPr algn="just">
              <a:lnSpc>
                <a:spcPct val="80000"/>
              </a:lnSpc>
              <a:buFontTx/>
              <a:buNone/>
            </a:pPr>
            <a:endParaRPr lang="es-ES" sz="2000" b="1" dirty="0" smtClean="0">
              <a:solidFill>
                <a:schemeClr val="tx1">
                  <a:lumMod val="95000"/>
                  <a:lumOff val="5000"/>
                </a:schemeClr>
              </a:solidFill>
            </a:endParaRPr>
          </a:p>
          <a:p>
            <a:pPr algn="just">
              <a:lnSpc>
                <a:spcPct val="80000"/>
              </a:lnSpc>
              <a:buFontTx/>
              <a:buNone/>
            </a:pPr>
            <a:r>
              <a:rPr lang="es-ES" sz="2000" b="1" dirty="0" smtClean="0">
                <a:solidFill>
                  <a:schemeClr val="tx1">
                    <a:lumMod val="95000"/>
                    <a:lumOff val="5000"/>
                  </a:schemeClr>
                </a:solidFill>
              </a:rPr>
              <a:t>1.1 c  Se han planificado diversas reuniones de los </a:t>
            </a:r>
          </a:p>
          <a:p>
            <a:pPr algn="just">
              <a:lnSpc>
                <a:spcPct val="80000"/>
              </a:lnSpc>
              <a:buFontTx/>
              <a:buNone/>
            </a:pPr>
            <a:r>
              <a:rPr lang="es-ES" sz="2000" b="1" dirty="0" smtClean="0">
                <a:solidFill>
                  <a:schemeClr val="tx1">
                    <a:lumMod val="95000"/>
                    <a:lumOff val="5000"/>
                  </a:schemeClr>
                </a:solidFill>
              </a:rPr>
              <a:t>          directivos y empleados con los ciudadanos, </a:t>
            </a:r>
          </a:p>
          <a:p>
            <a:pPr algn="just">
              <a:lnSpc>
                <a:spcPct val="80000"/>
              </a:lnSpc>
              <a:buFontTx/>
              <a:buNone/>
            </a:pPr>
            <a:r>
              <a:rPr lang="es-ES" sz="2000" b="1" dirty="0" smtClean="0">
                <a:solidFill>
                  <a:schemeClr val="tx1">
                    <a:lumMod val="95000"/>
                    <a:lumOff val="5000"/>
                  </a:schemeClr>
                </a:solidFill>
              </a:rPr>
              <a:t>          que tendrán lugar en breve.  Asimismo, se </a:t>
            </a:r>
          </a:p>
          <a:p>
            <a:pPr algn="just">
              <a:lnSpc>
                <a:spcPct val="80000"/>
              </a:lnSpc>
              <a:buFontTx/>
              <a:buNone/>
            </a:pPr>
            <a:r>
              <a:rPr lang="es-ES" sz="2000" b="1" dirty="0" smtClean="0">
                <a:solidFill>
                  <a:schemeClr val="tx1">
                    <a:lumMod val="95000"/>
                    <a:lumOff val="5000"/>
                  </a:schemeClr>
                </a:solidFill>
              </a:rPr>
              <a:t>          tomó la decisión de realizar todos los años </a:t>
            </a:r>
          </a:p>
          <a:p>
            <a:pPr algn="just">
              <a:lnSpc>
                <a:spcPct val="80000"/>
              </a:lnSpc>
              <a:buFontTx/>
              <a:buNone/>
            </a:pPr>
            <a:r>
              <a:rPr lang="es-ES" sz="2000" b="1" dirty="0" smtClean="0">
                <a:solidFill>
                  <a:schemeClr val="tx1">
                    <a:lumMod val="95000"/>
                    <a:lumOff val="5000"/>
                  </a:schemeClr>
                </a:solidFill>
              </a:rPr>
              <a:t>          las encuestas a empleados y a clientes y se </a:t>
            </a:r>
          </a:p>
          <a:p>
            <a:pPr algn="just">
              <a:lnSpc>
                <a:spcPct val="80000"/>
              </a:lnSpc>
              <a:buFontTx/>
              <a:buNone/>
            </a:pPr>
            <a:r>
              <a:rPr lang="es-ES" sz="2000" b="1" dirty="0" smtClean="0">
                <a:solidFill>
                  <a:schemeClr val="tx1">
                    <a:lumMod val="95000"/>
                    <a:lumOff val="5000"/>
                  </a:schemeClr>
                </a:solidFill>
              </a:rPr>
              <a:t>          ha planificado  una autoevaluación en toda la </a:t>
            </a:r>
          </a:p>
          <a:p>
            <a:pPr algn="just">
              <a:lnSpc>
                <a:spcPct val="80000"/>
              </a:lnSpc>
              <a:buFontTx/>
              <a:buNone/>
            </a:pPr>
            <a:r>
              <a:rPr lang="es-ES" sz="2000" b="1" dirty="0" smtClean="0">
                <a:solidFill>
                  <a:schemeClr val="tx1">
                    <a:lumMod val="95000"/>
                    <a:lumOff val="5000"/>
                  </a:schemeClr>
                </a:solidFill>
              </a:rPr>
              <a:t>          organización.</a:t>
            </a:r>
          </a:p>
          <a:p>
            <a:pPr algn="just">
              <a:lnSpc>
                <a:spcPct val="80000"/>
              </a:lnSpc>
              <a:buFontTx/>
              <a:buNone/>
            </a:pPr>
            <a:endParaRPr lang="es-ES" sz="2000" b="1" dirty="0" smtClean="0">
              <a:solidFill>
                <a:srgbClr val="00990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55875" y="188913"/>
            <a:ext cx="6264275" cy="715962"/>
          </a:xfrm>
          <a:solidFill>
            <a:schemeClr val="accent2"/>
          </a:solidFill>
        </p:spPr>
        <p:txBody>
          <a:bodyPr/>
          <a:lstStyle/>
          <a:p>
            <a:r>
              <a:rPr lang="es-ES" sz="2800" b="1" smtClean="0">
                <a:solidFill>
                  <a:schemeClr val="bg1"/>
                </a:solidFill>
              </a:rPr>
              <a:t>EJEMPLO</a:t>
            </a:r>
          </a:p>
        </p:txBody>
      </p:sp>
      <p:sp>
        <p:nvSpPr>
          <p:cNvPr id="25603" name="Rectangle 3"/>
          <p:cNvSpPr>
            <a:spLocks noGrp="1" noChangeArrowheads="1"/>
          </p:cNvSpPr>
          <p:nvPr>
            <p:ph type="body" idx="1"/>
          </p:nvPr>
        </p:nvSpPr>
        <p:spPr>
          <a:xfrm>
            <a:off x="2590800" y="1371600"/>
            <a:ext cx="6400800" cy="3657600"/>
          </a:xfrm>
          <a:solidFill>
            <a:srgbClr val="CCFFFF"/>
          </a:solidFill>
        </p:spPr>
        <p:txBody>
          <a:bodyPr/>
          <a:lstStyle/>
          <a:p>
            <a:pPr algn="just">
              <a:lnSpc>
                <a:spcPct val="80000"/>
              </a:lnSpc>
              <a:buFontTx/>
              <a:buNone/>
            </a:pPr>
            <a:endParaRPr lang="es-ES" sz="2000" b="1" dirty="0" smtClean="0">
              <a:solidFill>
                <a:schemeClr val="tx1">
                  <a:lumMod val="95000"/>
                  <a:lumOff val="5000"/>
                </a:schemeClr>
              </a:solidFill>
            </a:endParaRPr>
          </a:p>
          <a:p>
            <a:pPr algn="just">
              <a:lnSpc>
                <a:spcPct val="80000"/>
              </a:lnSpc>
              <a:buFontTx/>
              <a:buNone/>
            </a:pPr>
            <a:r>
              <a:rPr lang="es-ES" sz="2000" b="1" dirty="0" smtClean="0">
                <a:solidFill>
                  <a:schemeClr val="tx1">
                    <a:lumMod val="95000"/>
                    <a:lumOff val="5000"/>
                  </a:schemeClr>
                </a:solidFill>
              </a:rPr>
              <a:t>1.1d  Las encuestas arriba mencionadas deberían </a:t>
            </a:r>
          </a:p>
          <a:p>
            <a:pPr algn="just">
              <a:lnSpc>
                <a:spcPct val="80000"/>
              </a:lnSpc>
              <a:buFontTx/>
              <a:buNone/>
            </a:pPr>
            <a:r>
              <a:rPr lang="es-ES" sz="2000" b="1" dirty="0" smtClean="0">
                <a:solidFill>
                  <a:schemeClr val="tx1">
                    <a:lumMod val="95000"/>
                    <a:lumOff val="5000"/>
                  </a:schemeClr>
                </a:solidFill>
              </a:rPr>
              <a:t>         garantizar que en el futuro las definiciones de </a:t>
            </a:r>
          </a:p>
          <a:p>
            <a:pPr algn="just">
              <a:lnSpc>
                <a:spcPct val="80000"/>
              </a:lnSpc>
              <a:buFontTx/>
              <a:buNone/>
            </a:pPr>
            <a:r>
              <a:rPr lang="es-ES" sz="2000" b="1" dirty="0" smtClean="0">
                <a:solidFill>
                  <a:schemeClr val="tx1">
                    <a:lumMod val="95000"/>
                    <a:lumOff val="5000"/>
                  </a:schemeClr>
                </a:solidFill>
              </a:rPr>
              <a:t>         misión y visión sean revisadas </a:t>
            </a:r>
          </a:p>
          <a:p>
            <a:pPr algn="just">
              <a:lnSpc>
                <a:spcPct val="80000"/>
              </a:lnSpc>
              <a:buFontTx/>
              <a:buNone/>
            </a:pPr>
            <a:r>
              <a:rPr lang="es-ES" sz="2000" b="1" dirty="0" smtClean="0">
                <a:solidFill>
                  <a:schemeClr val="tx1">
                    <a:lumMod val="95000"/>
                    <a:lumOff val="5000"/>
                  </a:schemeClr>
                </a:solidFill>
              </a:rPr>
              <a:t>         periódicamente y actualizadas teniendo en </a:t>
            </a:r>
          </a:p>
          <a:p>
            <a:pPr algn="just">
              <a:lnSpc>
                <a:spcPct val="80000"/>
              </a:lnSpc>
              <a:buFontTx/>
              <a:buNone/>
            </a:pPr>
            <a:r>
              <a:rPr lang="es-ES" sz="2000" b="1" dirty="0" smtClean="0">
                <a:solidFill>
                  <a:schemeClr val="tx1">
                    <a:lumMod val="95000"/>
                    <a:lumOff val="5000"/>
                  </a:schemeClr>
                </a:solidFill>
              </a:rPr>
              <a:t>         cuenta las necesidades y expectativas de los </a:t>
            </a:r>
          </a:p>
          <a:p>
            <a:pPr algn="just">
              <a:lnSpc>
                <a:spcPct val="80000"/>
              </a:lnSpc>
              <a:buFontTx/>
              <a:buNone/>
            </a:pPr>
            <a:r>
              <a:rPr lang="es-ES" sz="2000" b="1" dirty="0" smtClean="0">
                <a:solidFill>
                  <a:schemeClr val="tx1">
                    <a:lumMod val="95000"/>
                    <a:lumOff val="5000"/>
                  </a:schemeClr>
                </a:solidFill>
              </a:rPr>
              <a:t>         clientes y otros grupos de interés y que se </a:t>
            </a:r>
          </a:p>
          <a:p>
            <a:pPr algn="just">
              <a:lnSpc>
                <a:spcPct val="80000"/>
              </a:lnSpc>
              <a:buFontTx/>
              <a:buNone/>
            </a:pPr>
            <a:r>
              <a:rPr lang="es-ES" sz="2000" b="1" dirty="0" smtClean="0">
                <a:solidFill>
                  <a:schemeClr val="tx1">
                    <a:lumMod val="95000"/>
                    <a:lumOff val="5000"/>
                  </a:schemeClr>
                </a:solidFill>
              </a:rPr>
              <a:t>          refuerce la participación de los empleados y </a:t>
            </a:r>
          </a:p>
          <a:p>
            <a:pPr algn="just">
              <a:lnSpc>
                <a:spcPct val="80000"/>
              </a:lnSpc>
              <a:buFontTx/>
              <a:buNone/>
            </a:pPr>
            <a:r>
              <a:rPr lang="es-ES" sz="2000" b="1" dirty="0" smtClean="0">
                <a:solidFill>
                  <a:schemeClr val="tx1">
                    <a:lumMod val="95000"/>
                    <a:lumOff val="5000"/>
                  </a:schemeClr>
                </a:solidFill>
              </a:rPr>
              <a:t>          la comunicación dentro de la organización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Group 2"/>
          <p:cNvGraphicFramePr>
            <a:graphicFrameLocks noGrp="1"/>
          </p:cNvGraphicFramePr>
          <p:nvPr>
            <p:ph/>
          </p:nvPr>
        </p:nvGraphicFramePr>
        <p:xfrm>
          <a:off x="152400" y="228600"/>
          <a:ext cx="8839200" cy="6625400"/>
        </p:xfrm>
        <a:graphic>
          <a:graphicData uri="http://schemas.openxmlformats.org/drawingml/2006/table">
            <a:tbl>
              <a:tblPr/>
              <a:tblGrid>
                <a:gridCol w="614363"/>
                <a:gridCol w="2859087"/>
                <a:gridCol w="831850"/>
                <a:gridCol w="755650"/>
                <a:gridCol w="830263"/>
                <a:gridCol w="831850"/>
                <a:gridCol w="744537"/>
                <a:gridCol w="838200"/>
                <a:gridCol w="533400"/>
              </a:tblGrid>
              <a:tr h="377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ESCALA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11-30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31-50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51-70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71-90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91-100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1100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FASE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EVIDENCIA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Sin evidencias o solo algunos ejemplos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Alguna evidencia débil relativa a alguna área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Algunas buenas evidencias relativas a áreas relevantes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Fuertes evidencias relativas a la mayoría de las áreas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Evidencias muy fuertes relativas a todas las áreas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Evidencias excelentes, comparadas con otras organizaciones, relativas a todas las áreas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636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PLANIFICAR</a:t>
                      </a:r>
                    </a:p>
                  </a:txBody>
                  <a:tcPr marL="90000" marR="90000" marT="46800" marB="46800" vert="eaVert"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La planificación está basada en las necesidades y expectativas de los grupos de interés.  La planificación está desplegada en todas las áreas relevantes de la organización.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1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Puntuación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720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DESARROLLAR</a:t>
                      </a:r>
                    </a:p>
                  </a:txBody>
                  <a:tcPr marL="90000" marR="90000" marT="46800" marB="468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El desarrollo de la actividad se gestiona mediante procesos y responsabilidades definidos y se despliega en todas las áreas relevantes de la organización de forma sistemática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1a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Puntuación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839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CONTROLAR</a:t>
                      </a:r>
                    </a:p>
                  </a:txBody>
                  <a:tcPr marL="90000" marR="90000" marT="46800" marB="468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Los procesos definidos se controlan con indicadores relevantes y se revisan en todas las áreas relevantes de la organización de forma sistemática</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1c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22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Puntuación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663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9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rPr>
                        <a:t>ACTUAR</a:t>
                      </a:r>
                    </a:p>
                  </a:txBody>
                  <a:tcPr marL="90000" marR="90000" marT="46800" marB="468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Se realizan acciones correctoras y de mejora a partir de los resultados de la revisión en todas las áreas relevantes de la organización de forma sistemática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6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1d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rPr>
                        <a:t>Puntuación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9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93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TOTAL/400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180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50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rPr>
                        <a:t>PUNTUACION/100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900113" y="1484313"/>
            <a:ext cx="7745412" cy="3889375"/>
          </a:xfrm>
          <a:prstGeom prst="rect">
            <a:avLst/>
          </a:prstGeom>
          <a:noFill/>
          <a:ln w="9525">
            <a:noFill/>
            <a:miter lim="800000"/>
            <a:headEnd/>
            <a:tailEnd/>
          </a:ln>
        </p:spPr>
        <p:txBody>
          <a:bodyPr anchor="b"/>
          <a:lstStyle/>
          <a:p>
            <a:pPr algn="ctr"/>
            <a:r>
              <a:rPr lang="es-ES_tradnl" sz="4400">
                <a:solidFill>
                  <a:schemeClr val="tx2"/>
                </a:solidFill>
              </a:rPr>
              <a:t/>
            </a:r>
            <a:br>
              <a:rPr lang="es-ES_tradnl" sz="4400">
                <a:solidFill>
                  <a:schemeClr val="tx2"/>
                </a:solidFill>
              </a:rPr>
            </a:br>
            <a:r>
              <a:rPr lang="es-ES_tradnl" sz="4400">
                <a:solidFill>
                  <a:schemeClr val="tx2"/>
                </a:solidFill>
              </a:rPr>
              <a:t/>
            </a:r>
            <a:br>
              <a:rPr lang="es-ES_tradnl" sz="4400">
                <a:solidFill>
                  <a:schemeClr val="tx2"/>
                </a:solidFill>
              </a:rPr>
            </a:br>
            <a:r>
              <a:rPr lang="es-ES_tradnl" sz="4400">
                <a:solidFill>
                  <a:schemeClr val="tx2"/>
                </a:solidFill>
              </a:rPr>
              <a:t/>
            </a:r>
            <a:br>
              <a:rPr lang="es-ES_tradnl" sz="4400">
                <a:solidFill>
                  <a:schemeClr val="tx2"/>
                </a:solidFill>
              </a:rPr>
            </a:br>
            <a:r>
              <a:rPr lang="es-ES_tradnl" sz="4400">
                <a:solidFill>
                  <a:schemeClr val="tx2"/>
                </a:solidFill>
              </a:rPr>
              <a:t/>
            </a:r>
            <a:br>
              <a:rPr lang="es-ES_tradnl" sz="4400">
                <a:solidFill>
                  <a:schemeClr val="tx2"/>
                </a:solidFill>
              </a:rPr>
            </a:br>
            <a:r>
              <a:rPr lang="es-ES_tradnl" sz="4400">
                <a:solidFill>
                  <a:schemeClr val="tx2"/>
                </a:solidFill>
              </a:rPr>
              <a:t>			</a:t>
            </a:r>
          </a:p>
        </p:txBody>
      </p:sp>
      <p:sp>
        <p:nvSpPr>
          <p:cNvPr id="49155" name="Rectangle 4"/>
          <p:cNvSpPr>
            <a:spLocks noChangeArrowheads="1"/>
          </p:cNvSpPr>
          <p:nvPr/>
        </p:nvSpPr>
        <p:spPr bwMode="auto">
          <a:xfrm>
            <a:off x="2590800" y="2514600"/>
            <a:ext cx="6248400" cy="1554163"/>
          </a:xfrm>
          <a:prstGeom prst="rect">
            <a:avLst/>
          </a:prstGeom>
          <a:solidFill>
            <a:schemeClr val="accent5">
              <a:lumMod val="50000"/>
            </a:schemeClr>
          </a:solidFill>
          <a:ln w="9525">
            <a:noFill/>
            <a:miter lim="800000"/>
            <a:headEnd/>
            <a:tailEnd/>
          </a:ln>
          <a:effectLst>
            <a:outerShdw dist="107763" dir="13500000" algn="ctr" rotWithShape="0">
              <a:srgbClr val="808080">
                <a:alpha val="50000"/>
              </a:srgbClr>
            </a:outerShdw>
          </a:effectLst>
        </p:spPr>
        <p:txBody>
          <a:bodyPr>
            <a:spAutoFit/>
          </a:bodyPr>
          <a:lstStyle/>
          <a:p>
            <a:pPr algn="ctr">
              <a:defRPr/>
            </a:pPr>
            <a:endParaRPr lang="es-ES_tradnl" sz="3200" b="1" i="1">
              <a:solidFill>
                <a:schemeClr val="tx2"/>
              </a:solidFill>
            </a:endParaRPr>
          </a:p>
          <a:p>
            <a:pPr algn="ctr">
              <a:defRPr/>
            </a:pPr>
            <a:r>
              <a:rPr lang="es-ES_tradnl" sz="3200" b="1" i="1">
                <a:solidFill>
                  <a:schemeClr val="bg1"/>
                </a:solidFill>
                <a:latin typeface="Verdana" pitchFamily="34" charset="0"/>
              </a:rPr>
              <a:t>PANEL DE RESULTADOS</a:t>
            </a:r>
            <a:endParaRPr lang="es-ES_tradnl" sz="4400" b="1" i="1">
              <a:solidFill>
                <a:schemeClr val="bg1"/>
              </a:solidFill>
              <a:latin typeface="Verdana" pitchFamily="34" charset="0"/>
            </a:endParaRPr>
          </a:p>
          <a:p>
            <a:pPr>
              <a:defRPr/>
            </a:pPr>
            <a:r>
              <a:rPr lang="es-ES_tradnl" sz="3200" b="1" i="1">
                <a:solidFill>
                  <a:schemeClr val="tx2"/>
                </a:solidFill>
                <a:latin typeface="Verdana" pitchFamily="34" charset="0"/>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Group 2"/>
          <p:cNvGraphicFramePr>
            <a:graphicFrameLocks noGrp="1"/>
          </p:cNvGraphicFramePr>
          <p:nvPr>
            <p:ph/>
          </p:nvPr>
        </p:nvGraphicFramePr>
        <p:xfrm>
          <a:off x="228600" y="381000"/>
          <a:ext cx="8686800" cy="5867402"/>
        </p:xfrm>
        <a:graphic>
          <a:graphicData uri="http://schemas.openxmlformats.org/drawingml/2006/table">
            <a:tbl>
              <a:tblPr/>
              <a:tblGrid>
                <a:gridCol w="2133600"/>
                <a:gridCol w="990600"/>
                <a:gridCol w="990600"/>
                <a:gridCol w="1143000"/>
                <a:gridCol w="990600"/>
                <a:gridCol w="914400"/>
                <a:gridCol w="1295400"/>
                <a:gridCol w="228600"/>
              </a:tblGrid>
              <a:tr h="704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ESCALA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51-70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71-90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91-100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TENDENCIAS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 hay mediciones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Tendencias negativas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Tendencias estacionarias o progreso mínimo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Progreso sostenido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Progreso sustancial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Comparaciones positivas para todos los resultados relevantes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323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Puntuación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14938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OBJETIVOS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 hay información o ésta es anecdótica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Los resultados no alcanzan los objetivos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Se alcanzan pocos objetivos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Se alcanzan algunos objetivos relevantes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Se alcanzan la mayoría de los objetivos relevantes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Se alcanzan todos los objetivos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88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Puntuación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3667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34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TOTAL/200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7302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PUNTUACION/100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357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627313" y="274638"/>
            <a:ext cx="6059487" cy="715962"/>
          </a:xfrm>
          <a:solidFill>
            <a:schemeClr val="accent2"/>
          </a:solidFill>
        </p:spPr>
        <p:txBody>
          <a:bodyPr/>
          <a:lstStyle/>
          <a:p>
            <a:r>
              <a:rPr lang="es-ES" sz="2800" b="1" smtClean="0">
                <a:solidFill>
                  <a:schemeClr val="bg1"/>
                </a:solidFill>
              </a:rPr>
              <a:t>INSTRUCCIONES</a:t>
            </a:r>
          </a:p>
        </p:txBody>
      </p:sp>
      <p:sp>
        <p:nvSpPr>
          <p:cNvPr id="29699" name="Rectangle 3"/>
          <p:cNvSpPr>
            <a:spLocks noGrp="1" noChangeArrowheads="1"/>
          </p:cNvSpPr>
          <p:nvPr>
            <p:ph type="body" idx="1"/>
          </p:nvPr>
        </p:nvSpPr>
        <p:spPr>
          <a:xfrm>
            <a:off x="2514600" y="1447800"/>
            <a:ext cx="6400800" cy="3352800"/>
          </a:xfrm>
          <a:solidFill>
            <a:srgbClr val="CCFFFF"/>
          </a:solidFill>
        </p:spPr>
        <p:txBody>
          <a:bodyPr/>
          <a:lstStyle/>
          <a:p>
            <a:pPr algn="just"/>
            <a:r>
              <a:rPr lang="es-ES" sz="2400" b="1" dirty="0" smtClean="0">
                <a:solidFill>
                  <a:schemeClr val="accent2"/>
                </a:solidFill>
              </a:rPr>
              <a:t>Considerar por un lado las tendencias de los resultados durante al menos tres años y por otro los objetivos alcanzados en el último año.</a:t>
            </a:r>
          </a:p>
          <a:p>
            <a:pPr algn="just">
              <a:buFontTx/>
              <a:buNone/>
            </a:pPr>
            <a:endParaRPr lang="es-ES" sz="2400" b="1" dirty="0" smtClean="0">
              <a:solidFill>
                <a:schemeClr val="accent2"/>
              </a:solidFill>
            </a:endParaRPr>
          </a:p>
          <a:p>
            <a:pPr algn="just"/>
            <a:r>
              <a:rPr lang="es-ES" sz="2400" b="1" dirty="0" smtClean="0">
                <a:solidFill>
                  <a:schemeClr val="tx1">
                    <a:lumMod val="95000"/>
                    <a:lumOff val="5000"/>
                  </a:schemeClr>
                </a:solidFill>
              </a:rPr>
              <a:t>Dar una puntuación a las tendencias, entre 0 y 100 en una escala dividida en seis niveles.</a:t>
            </a:r>
          </a:p>
          <a:p>
            <a:pPr algn="just"/>
            <a:endParaRPr lang="es-ES" sz="2400" b="1" dirty="0" smtClean="0">
              <a:solidFill>
                <a:srgbClr val="0099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274638"/>
            <a:ext cx="8229600" cy="715962"/>
          </a:xfrm>
        </p:spPr>
        <p:txBody>
          <a:bodyPr>
            <a:normAutofit fontScale="90000"/>
          </a:bodyPr>
          <a:lstStyle/>
          <a:p>
            <a:r>
              <a:rPr lang="es-ES" sz="3500" smtClean="0">
                <a:solidFill>
                  <a:schemeClr val="tx1"/>
                </a:solidFill>
              </a:rPr>
              <a:t/>
            </a:r>
            <a:br>
              <a:rPr lang="es-ES" sz="3500" smtClean="0">
                <a:solidFill>
                  <a:schemeClr val="tx1"/>
                </a:solidFill>
              </a:rPr>
            </a:br>
            <a:r>
              <a:rPr lang="es-ES" sz="3500" smtClean="0">
                <a:solidFill>
                  <a:schemeClr val="tx1"/>
                </a:solidFill>
              </a:rPr>
              <a:t/>
            </a:r>
            <a:br>
              <a:rPr lang="es-ES" sz="3500" smtClean="0">
                <a:solidFill>
                  <a:schemeClr val="tx1"/>
                </a:solidFill>
              </a:rPr>
            </a:br>
            <a:endParaRPr lang="es-ES" sz="3500" smtClean="0">
              <a:solidFill>
                <a:schemeClr val="tx1"/>
              </a:solidFill>
            </a:endParaRPr>
          </a:p>
        </p:txBody>
      </p:sp>
      <p:sp>
        <p:nvSpPr>
          <p:cNvPr id="3075" name="Rectangle 3"/>
          <p:cNvSpPr>
            <a:spLocks noGrp="1" noChangeArrowheads="1"/>
          </p:cNvSpPr>
          <p:nvPr>
            <p:ph type="body" idx="4294967295"/>
          </p:nvPr>
        </p:nvSpPr>
        <p:spPr>
          <a:xfrm>
            <a:off x="2667000" y="1371600"/>
            <a:ext cx="6081713" cy="4953000"/>
          </a:xfrm>
        </p:spPr>
        <p:txBody>
          <a:bodyPr/>
          <a:lstStyle/>
          <a:p>
            <a:pPr>
              <a:buFontTx/>
              <a:buNone/>
            </a:pPr>
            <a:r>
              <a:rPr lang="es-ES" sz="2100" smtClean="0"/>
              <a:t>                                                                                   </a:t>
            </a:r>
          </a:p>
        </p:txBody>
      </p:sp>
      <p:sp>
        <p:nvSpPr>
          <p:cNvPr id="88068" name="Rectangle 5"/>
          <p:cNvSpPr>
            <a:spLocks noChangeArrowheads="1"/>
          </p:cNvSpPr>
          <p:nvPr/>
        </p:nvSpPr>
        <p:spPr bwMode="auto">
          <a:xfrm>
            <a:off x="3581400" y="457200"/>
            <a:ext cx="4114800" cy="519113"/>
          </a:xfrm>
          <a:prstGeom prst="rect">
            <a:avLst/>
          </a:prstGeom>
          <a:noFill/>
          <a:ln w="9525">
            <a:noFill/>
            <a:miter lim="800000"/>
            <a:headEnd/>
            <a:tailEnd/>
          </a:ln>
        </p:spPr>
        <p:txBody>
          <a:bodyPr>
            <a:spAutoFit/>
          </a:bodyPr>
          <a:lstStyle/>
          <a:p>
            <a:r>
              <a:rPr lang="es-ES" sz="2800" b="1">
                <a:solidFill>
                  <a:schemeClr val="accent2"/>
                </a:solidFill>
              </a:rPr>
              <a:t>PROGRAMA DEL DIA</a:t>
            </a:r>
          </a:p>
        </p:txBody>
      </p:sp>
      <p:pic>
        <p:nvPicPr>
          <p:cNvPr id="12291" name="Picture 4" descr="j0301252"/>
          <p:cNvPicPr>
            <a:picLocks noChangeAspect="1" noChangeArrowheads="1"/>
          </p:cNvPicPr>
          <p:nvPr/>
        </p:nvPicPr>
        <p:blipFill>
          <a:blip r:embed="rId2">
            <a:duotone>
              <a:prstClr val="black"/>
              <a:schemeClr val="tx2">
                <a:tint val="45000"/>
                <a:satMod val="400000"/>
              </a:schemeClr>
            </a:duotone>
          </a:blip>
          <a:srcRect/>
          <a:stretch>
            <a:fillRect/>
          </a:stretch>
        </p:blipFill>
        <p:spPr bwMode="auto">
          <a:xfrm>
            <a:off x="7627354" y="1301531"/>
            <a:ext cx="1180630" cy="1363615"/>
          </a:xfrm>
          <a:prstGeom prst="rect">
            <a:avLst/>
          </a:prstGeom>
          <a:noFill/>
          <a:ln w="9525">
            <a:noFill/>
            <a:miter lim="800000"/>
            <a:headEnd/>
            <a:tailEnd/>
          </a:ln>
        </p:spPr>
      </p:pic>
      <p:sp>
        <p:nvSpPr>
          <p:cNvPr id="88070" name="Text Box 7"/>
          <p:cNvSpPr txBox="1">
            <a:spLocks noChangeArrowheads="1"/>
          </p:cNvSpPr>
          <p:nvPr/>
        </p:nvSpPr>
        <p:spPr bwMode="auto">
          <a:xfrm>
            <a:off x="2484438" y="1965325"/>
            <a:ext cx="6480175" cy="3749675"/>
          </a:xfrm>
          <a:prstGeom prst="rect">
            <a:avLst/>
          </a:prstGeom>
          <a:noFill/>
          <a:ln w="9525">
            <a:noFill/>
            <a:miter lim="800000"/>
            <a:headEnd/>
            <a:tailEnd/>
          </a:ln>
        </p:spPr>
        <p:txBody>
          <a:bodyPr>
            <a:spAutoFit/>
          </a:bodyPr>
          <a:lstStyle/>
          <a:p>
            <a:pPr>
              <a:buFont typeface="Wingdings" pitchFamily="2" charset="2"/>
              <a:buChar char="Ø"/>
            </a:pPr>
            <a:r>
              <a:rPr lang="es-ES" sz="2000" b="1" dirty="0">
                <a:solidFill>
                  <a:schemeClr val="bg1">
                    <a:lumMod val="95000"/>
                  </a:schemeClr>
                </a:solidFill>
              </a:rPr>
              <a:t> Bienvenida </a:t>
            </a:r>
          </a:p>
          <a:p>
            <a:pPr>
              <a:buFont typeface="Wingdings" pitchFamily="2" charset="2"/>
              <a:buChar char="Ø"/>
            </a:pPr>
            <a:r>
              <a:rPr lang="es-ES" sz="2000" b="1" dirty="0">
                <a:solidFill>
                  <a:schemeClr val="bg1">
                    <a:lumMod val="95000"/>
                  </a:schemeClr>
                </a:solidFill>
              </a:rPr>
              <a:t> Presentación Asistentes</a:t>
            </a:r>
          </a:p>
          <a:p>
            <a:pPr>
              <a:buFont typeface="Wingdings" pitchFamily="2" charset="2"/>
              <a:buChar char="Ø"/>
            </a:pPr>
            <a:r>
              <a:rPr lang="es-ES" sz="2000" b="1" dirty="0">
                <a:solidFill>
                  <a:schemeClr val="bg1">
                    <a:lumMod val="95000"/>
                  </a:schemeClr>
                </a:solidFill>
              </a:rPr>
              <a:t> Objetivos del Taller</a:t>
            </a:r>
          </a:p>
          <a:p>
            <a:pPr>
              <a:buFont typeface="Wingdings" pitchFamily="2" charset="2"/>
              <a:buChar char="Ø"/>
            </a:pPr>
            <a:r>
              <a:rPr lang="es-ES" sz="2000" b="1" dirty="0">
                <a:solidFill>
                  <a:schemeClr val="bg1">
                    <a:lumMod val="95000"/>
                  </a:schemeClr>
                </a:solidFill>
              </a:rPr>
              <a:t> </a:t>
            </a:r>
            <a:r>
              <a:rPr lang="es-DO" sz="2000" b="1" dirty="0">
                <a:solidFill>
                  <a:schemeClr val="bg1">
                    <a:lumMod val="95000"/>
                  </a:schemeClr>
                </a:solidFill>
              </a:rPr>
              <a:t>Presentación Paneles de Puntuación Afinada</a:t>
            </a:r>
          </a:p>
          <a:p>
            <a:pPr>
              <a:buFont typeface="Wingdings" pitchFamily="2" charset="2"/>
              <a:buChar char="Ø"/>
            </a:pPr>
            <a:r>
              <a:rPr lang="es-DO" sz="2000" b="1" dirty="0">
                <a:solidFill>
                  <a:schemeClr val="bg1">
                    <a:lumMod val="95000"/>
                  </a:schemeClr>
                </a:solidFill>
              </a:rPr>
              <a:t> Estudio de Caso para puntuaciones</a:t>
            </a:r>
            <a:r>
              <a:rPr lang="es-DO" sz="2000" dirty="0">
                <a:solidFill>
                  <a:schemeClr val="bg1">
                    <a:lumMod val="95000"/>
                  </a:schemeClr>
                </a:solidFill>
              </a:rPr>
              <a:t> </a:t>
            </a:r>
          </a:p>
          <a:p>
            <a:pPr>
              <a:buFont typeface="Wingdings" pitchFamily="2" charset="2"/>
              <a:buChar char="Ø"/>
            </a:pPr>
            <a:r>
              <a:rPr lang="es-DO" sz="2000" b="1" dirty="0">
                <a:solidFill>
                  <a:schemeClr val="bg1">
                    <a:lumMod val="95000"/>
                  </a:schemeClr>
                </a:solidFill>
              </a:rPr>
              <a:t> Presentación de resultados por grupos</a:t>
            </a:r>
            <a:r>
              <a:rPr lang="es-ES" sz="2000" dirty="0">
                <a:solidFill>
                  <a:schemeClr val="bg1">
                    <a:lumMod val="95000"/>
                  </a:schemeClr>
                </a:solidFill>
              </a:rPr>
              <a:t> </a:t>
            </a:r>
          </a:p>
          <a:p>
            <a:pPr>
              <a:buFont typeface="Wingdings" pitchFamily="2" charset="2"/>
              <a:buChar char="Ø"/>
            </a:pPr>
            <a:r>
              <a:rPr lang="es-MX" sz="2000" dirty="0">
                <a:solidFill>
                  <a:schemeClr val="bg1">
                    <a:lumMod val="95000"/>
                  </a:schemeClr>
                </a:solidFill>
              </a:rPr>
              <a:t> </a:t>
            </a:r>
            <a:r>
              <a:rPr lang="es-MX" sz="2000" b="1" dirty="0">
                <a:solidFill>
                  <a:schemeClr val="bg1">
                    <a:lumMod val="95000"/>
                  </a:schemeClr>
                </a:solidFill>
              </a:rPr>
              <a:t>Proceso del Premio Nacional a la Calidad</a:t>
            </a:r>
            <a:endParaRPr lang="es-ES" sz="2000" b="1" dirty="0">
              <a:solidFill>
                <a:schemeClr val="bg1">
                  <a:lumMod val="95000"/>
                </a:schemeClr>
              </a:solidFill>
            </a:endParaRPr>
          </a:p>
          <a:p>
            <a:pPr>
              <a:buFont typeface="Wingdings" pitchFamily="2" charset="2"/>
              <a:buChar char="Ø"/>
            </a:pPr>
            <a:r>
              <a:rPr lang="es-MX" sz="2000" dirty="0">
                <a:solidFill>
                  <a:schemeClr val="bg1">
                    <a:lumMod val="95000"/>
                  </a:schemeClr>
                </a:solidFill>
              </a:rPr>
              <a:t> </a:t>
            </a:r>
            <a:r>
              <a:rPr lang="es-DO" sz="2000" b="1" dirty="0">
                <a:solidFill>
                  <a:schemeClr val="bg1">
                    <a:lumMod val="95000"/>
                  </a:schemeClr>
                </a:solidFill>
              </a:rPr>
              <a:t>Pautas para elaborar la Memoria de  Postulación</a:t>
            </a:r>
          </a:p>
          <a:p>
            <a:pPr>
              <a:buFont typeface="Wingdings" pitchFamily="2" charset="2"/>
              <a:buChar char="Ø"/>
            </a:pPr>
            <a:r>
              <a:rPr lang="es-DO" sz="2000" b="1" dirty="0">
                <a:solidFill>
                  <a:schemeClr val="bg1">
                    <a:lumMod val="95000"/>
                  </a:schemeClr>
                </a:solidFill>
              </a:rPr>
              <a:t> Presentación Memoria de Estudio</a:t>
            </a:r>
            <a:r>
              <a:rPr lang="es-ES" sz="2000" dirty="0">
                <a:solidFill>
                  <a:schemeClr val="bg1">
                    <a:lumMod val="95000"/>
                  </a:schemeClr>
                </a:solidFill>
              </a:rPr>
              <a:t> </a:t>
            </a:r>
          </a:p>
          <a:p>
            <a:pPr>
              <a:buFont typeface="Wingdings" pitchFamily="2" charset="2"/>
              <a:buChar char="Ø"/>
            </a:pPr>
            <a:r>
              <a:rPr lang="es-ES" sz="2000" dirty="0">
                <a:solidFill>
                  <a:schemeClr val="bg1">
                    <a:lumMod val="95000"/>
                  </a:schemeClr>
                </a:solidFill>
              </a:rPr>
              <a:t> </a:t>
            </a:r>
            <a:r>
              <a:rPr lang="es-DO" sz="2000" b="1" dirty="0">
                <a:solidFill>
                  <a:schemeClr val="bg1">
                    <a:lumMod val="95000"/>
                  </a:schemeClr>
                </a:solidFill>
              </a:rPr>
              <a:t>Redacción de Memoria en grupos</a:t>
            </a:r>
            <a:r>
              <a:rPr lang="es-DO" dirty="0">
                <a:solidFill>
                  <a:schemeClr val="bg1">
                    <a:lumMod val="95000"/>
                  </a:schemeClr>
                </a:solidFill>
              </a:rPr>
              <a:t> </a:t>
            </a:r>
            <a:r>
              <a:rPr lang="es-DO" sz="2000" b="1" dirty="0">
                <a:solidFill>
                  <a:schemeClr val="bg1">
                    <a:lumMod val="95000"/>
                  </a:schemeClr>
                </a:solidFill>
              </a:rPr>
              <a:t> </a:t>
            </a:r>
          </a:p>
          <a:p>
            <a:pPr>
              <a:buFont typeface="Wingdings" pitchFamily="2" charset="2"/>
              <a:buChar char="Ø"/>
            </a:pPr>
            <a:r>
              <a:rPr lang="es-DO" sz="2000" b="1" dirty="0">
                <a:solidFill>
                  <a:schemeClr val="bg1">
                    <a:lumMod val="95000"/>
                  </a:schemeClr>
                </a:solidFill>
              </a:rPr>
              <a:t> Plenaria Memorias</a:t>
            </a:r>
            <a:r>
              <a:rPr lang="es-ES" sz="2000" dirty="0">
                <a:solidFill>
                  <a:schemeClr val="bg1">
                    <a:lumMod val="95000"/>
                  </a:schemeClr>
                </a:solidFill>
              </a:rPr>
              <a:t> </a:t>
            </a:r>
          </a:p>
          <a:p>
            <a:pPr>
              <a:buFont typeface="Wingdings" pitchFamily="2" charset="2"/>
              <a:buChar char="Ø"/>
            </a:pPr>
            <a:r>
              <a:rPr lang="es-MX" sz="2000" dirty="0">
                <a:solidFill>
                  <a:schemeClr val="bg1">
                    <a:lumMod val="95000"/>
                  </a:schemeClr>
                </a:solidFill>
              </a:rPr>
              <a:t> </a:t>
            </a:r>
            <a:r>
              <a:rPr lang="es-MX" sz="2000" b="1" dirty="0">
                <a:solidFill>
                  <a:schemeClr val="bg1">
                    <a:lumMod val="95000"/>
                  </a:schemeClr>
                </a:solidFill>
              </a:rPr>
              <a:t>Clausura</a:t>
            </a:r>
            <a:endParaRPr lang="es-ES" sz="2000" b="1" dirty="0">
              <a:solidFill>
                <a:schemeClr val="bg1">
                  <a:lumMod val="9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Effect transition="in" filter="box(in)">
                                      <p:cBhvr>
                                        <p:cTn id="7" dur="500"/>
                                        <p:tgtEl>
                                          <p:spTgt spid="8806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8070"/>
                                        </p:tgtEl>
                                        <p:attrNameLst>
                                          <p:attrName>style.visibility</p:attrName>
                                        </p:attrNameLst>
                                      </p:cBhvr>
                                      <p:to>
                                        <p:strVal val="visible"/>
                                      </p:to>
                                    </p:set>
                                    <p:animEffect transition="in" filter="diamond(in)">
                                      <p:cBhvr>
                                        <p:cTn id="12" dur="2000"/>
                                        <p:tgtEl>
                                          <p:spTgt spid="880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blinds(horizontal)">
                                      <p:cBhvr>
                                        <p:cTn id="1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880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700338" y="274638"/>
            <a:ext cx="5986462" cy="715962"/>
          </a:xfrm>
          <a:solidFill>
            <a:schemeClr val="accent2"/>
          </a:solidFill>
        </p:spPr>
        <p:txBody>
          <a:bodyPr/>
          <a:lstStyle/>
          <a:p>
            <a:r>
              <a:rPr lang="es-ES" sz="2800" b="1" smtClean="0">
                <a:solidFill>
                  <a:schemeClr val="bg1"/>
                </a:solidFill>
              </a:rPr>
              <a:t>INSTRUCCIONES</a:t>
            </a:r>
          </a:p>
        </p:txBody>
      </p:sp>
      <p:sp>
        <p:nvSpPr>
          <p:cNvPr id="30723" name="Rectangle 3"/>
          <p:cNvSpPr>
            <a:spLocks noGrp="1" noChangeArrowheads="1"/>
          </p:cNvSpPr>
          <p:nvPr>
            <p:ph type="body" idx="1"/>
          </p:nvPr>
        </p:nvSpPr>
        <p:spPr>
          <a:xfrm>
            <a:off x="2555875" y="1747838"/>
            <a:ext cx="6130925" cy="3552825"/>
          </a:xfrm>
          <a:solidFill>
            <a:srgbClr val="CCFFFF"/>
          </a:solidFill>
        </p:spPr>
        <p:txBody>
          <a:bodyPr/>
          <a:lstStyle/>
          <a:p>
            <a:pPr algn="just"/>
            <a:r>
              <a:rPr lang="es-ES" sz="2400" b="1" dirty="0" smtClean="0">
                <a:solidFill>
                  <a:schemeClr val="accent2"/>
                </a:solidFill>
              </a:rPr>
              <a:t>Dar una puntuación al logro de los objetivos en el último año, entre 0 y 100 en una escala dividida en seis niveles.</a:t>
            </a:r>
          </a:p>
          <a:p>
            <a:pPr algn="just">
              <a:buFontTx/>
              <a:buNone/>
            </a:pPr>
            <a:endParaRPr lang="es-ES" sz="2400" b="1" dirty="0" smtClean="0">
              <a:solidFill>
                <a:schemeClr val="accent2"/>
              </a:solidFill>
            </a:endParaRPr>
          </a:p>
          <a:p>
            <a:pPr algn="just"/>
            <a:r>
              <a:rPr lang="es-ES" sz="2400" b="1" dirty="0" smtClean="0">
                <a:solidFill>
                  <a:schemeClr val="tx1">
                    <a:lumMod val="95000"/>
                    <a:lumOff val="5000"/>
                  </a:schemeClr>
                </a:solidFill>
              </a:rPr>
              <a:t>Calcular la suma de las tendencias y los objetivos y dividirla por 2 para obtener la puntuación sobre 100 del </a:t>
            </a:r>
            <a:r>
              <a:rPr lang="es-ES" sz="2400" b="1" dirty="0" err="1" smtClean="0">
                <a:solidFill>
                  <a:schemeClr val="tx1">
                    <a:lumMod val="95000"/>
                    <a:lumOff val="5000"/>
                  </a:schemeClr>
                </a:solidFill>
              </a:rPr>
              <a:t>subcriterio</a:t>
            </a:r>
            <a:r>
              <a:rPr lang="es-ES" sz="2400" b="1" dirty="0" smtClean="0">
                <a:solidFill>
                  <a:schemeClr val="tx1">
                    <a:lumMod val="95000"/>
                    <a:lumOff val="5000"/>
                  </a:schemeClr>
                </a:solidFill>
              </a:rPr>
              <a:t>.</a:t>
            </a:r>
          </a:p>
          <a:p>
            <a:pPr algn="just">
              <a:buFontTx/>
              <a:buNone/>
            </a:pPr>
            <a:endParaRPr lang="es-ES" sz="2400" b="1" dirty="0" smtClean="0">
              <a:solidFill>
                <a:srgbClr val="009900"/>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55875" y="274638"/>
            <a:ext cx="6130925" cy="715962"/>
          </a:xfrm>
          <a:solidFill>
            <a:schemeClr val="accent2"/>
          </a:solidFill>
        </p:spPr>
        <p:txBody>
          <a:bodyPr/>
          <a:lstStyle/>
          <a:p>
            <a:r>
              <a:rPr lang="es-ES" sz="2800" b="1" smtClean="0">
                <a:solidFill>
                  <a:schemeClr val="bg1"/>
                </a:solidFill>
              </a:rPr>
              <a:t>EJEMPLO</a:t>
            </a:r>
          </a:p>
        </p:txBody>
      </p:sp>
      <p:sp>
        <p:nvSpPr>
          <p:cNvPr id="31747" name="Rectangle 3"/>
          <p:cNvSpPr>
            <a:spLocks noGrp="1" noChangeArrowheads="1"/>
          </p:cNvSpPr>
          <p:nvPr>
            <p:ph type="body" idx="1"/>
          </p:nvPr>
        </p:nvSpPr>
        <p:spPr>
          <a:xfrm>
            <a:off x="2590800" y="1219200"/>
            <a:ext cx="6400800" cy="4876800"/>
          </a:xfrm>
          <a:solidFill>
            <a:srgbClr val="CCFFFF"/>
          </a:solidFill>
        </p:spPr>
        <p:txBody>
          <a:bodyPr/>
          <a:lstStyle/>
          <a:p>
            <a:pPr algn="just">
              <a:buFontTx/>
              <a:buNone/>
            </a:pPr>
            <a:r>
              <a:rPr lang="es-ES" sz="2000" b="1" i="1" dirty="0" smtClean="0">
                <a:solidFill>
                  <a:schemeClr val="accent2"/>
                </a:solidFill>
              </a:rPr>
              <a:t>Resultados.</a:t>
            </a:r>
          </a:p>
          <a:p>
            <a:pPr algn="just">
              <a:buFontTx/>
              <a:buNone/>
            </a:pPr>
            <a:r>
              <a:rPr lang="es-ES" sz="2000" b="1" i="1" dirty="0" smtClean="0">
                <a:solidFill>
                  <a:schemeClr val="accent2"/>
                </a:solidFill>
              </a:rPr>
              <a:t> 9.1 Resultados clave del rendimiento.  Resultados </a:t>
            </a:r>
          </a:p>
          <a:p>
            <a:pPr algn="just">
              <a:buFontTx/>
              <a:buNone/>
            </a:pPr>
            <a:r>
              <a:rPr lang="es-ES" sz="2000" b="1" i="1" dirty="0" smtClean="0">
                <a:solidFill>
                  <a:schemeClr val="accent2"/>
                </a:solidFill>
              </a:rPr>
              <a:t>       externos</a:t>
            </a:r>
          </a:p>
          <a:p>
            <a:pPr algn="just">
              <a:buFontTx/>
              <a:buNone/>
            </a:pPr>
            <a:r>
              <a:rPr lang="es-ES" sz="2000" b="1" i="1" dirty="0" smtClean="0">
                <a:solidFill>
                  <a:schemeClr val="tx1">
                    <a:lumMod val="95000"/>
                    <a:lumOff val="5000"/>
                  </a:schemeClr>
                </a:solidFill>
              </a:rPr>
              <a:t>Síntesis de las evidencias recogidas en la </a:t>
            </a:r>
          </a:p>
          <a:p>
            <a:pPr algn="just">
              <a:buFontTx/>
              <a:buNone/>
            </a:pPr>
            <a:r>
              <a:rPr lang="es-ES" sz="2000" b="1" i="1" dirty="0" smtClean="0">
                <a:solidFill>
                  <a:schemeClr val="tx1">
                    <a:lumMod val="95000"/>
                    <a:lumOff val="5000"/>
                  </a:schemeClr>
                </a:solidFill>
              </a:rPr>
              <a:t>autoevaluación.</a:t>
            </a:r>
          </a:p>
          <a:p>
            <a:pPr algn="just">
              <a:buFontTx/>
              <a:buNone/>
            </a:pPr>
            <a:endParaRPr lang="es-ES" sz="2000" b="1" i="1" dirty="0" smtClean="0">
              <a:solidFill>
                <a:schemeClr val="tx1">
                  <a:lumMod val="95000"/>
                  <a:lumOff val="5000"/>
                </a:schemeClr>
              </a:solidFill>
            </a:endParaRPr>
          </a:p>
          <a:p>
            <a:pPr algn="just">
              <a:buFontTx/>
              <a:buNone/>
            </a:pPr>
            <a:r>
              <a:rPr lang="es-ES" sz="2000" b="1" i="1" dirty="0" smtClean="0">
                <a:solidFill>
                  <a:schemeClr val="tx1">
                    <a:lumMod val="95000"/>
                    <a:lumOff val="5000"/>
                  </a:schemeClr>
                </a:solidFill>
              </a:rPr>
              <a:t>     </a:t>
            </a:r>
            <a:r>
              <a:rPr lang="es-ES" sz="2000" b="1" dirty="0" smtClean="0">
                <a:solidFill>
                  <a:schemeClr val="tx1">
                    <a:lumMod val="95000"/>
                    <a:lumOff val="5000"/>
                  </a:schemeClr>
                </a:solidFill>
              </a:rPr>
              <a:t>A principios de año, para la preparación de la reunión estratégica, el equipo directivo elaboró un informe sobre los resultados clave del rendimiento del último año con el fin de optimizar la planificación estratégica para el próximo.  </a:t>
            </a:r>
            <a:endParaRPr lang="es-ES" dirty="0" smtClean="0">
              <a:solidFill>
                <a:schemeClr val="tx1">
                  <a:lumMod val="95000"/>
                  <a:lumOff val="5000"/>
                </a:schemeClr>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627313" y="274638"/>
            <a:ext cx="6059487" cy="715962"/>
          </a:xfrm>
          <a:solidFill>
            <a:schemeClr val="accent2"/>
          </a:solidFill>
        </p:spPr>
        <p:txBody>
          <a:bodyPr/>
          <a:lstStyle/>
          <a:p>
            <a:r>
              <a:rPr lang="es-ES" sz="2800" b="1" smtClean="0">
                <a:solidFill>
                  <a:schemeClr val="bg1"/>
                </a:solidFill>
              </a:rPr>
              <a:t>EJEMPLO</a:t>
            </a:r>
          </a:p>
        </p:txBody>
      </p:sp>
      <p:sp>
        <p:nvSpPr>
          <p:cNvPr id="32771" name="Rectangle 3"/>
          <p:cNvSpPr>
            <a:spLocks noGrp="1" noChangeArrowheads="1"/>
          </p:cNvSpPr>
          <p:nvPr>
            <p:ph type="body" idx="1"/>
          </p:nvPr>
        </p:nvSpPr>
        <p:spPr>
          <a:xfrm>
            <a:off x="2590800" y="1447800"/>
            <a:ext cx="6400800" cy="3810000"/>
          </a:xfrm>
          <a:solidFill>
            <a:srgbClr val="CCFFFF"/>
          </a:solidFill>
        </p:spPr>
        <p:txBody>
          <a:bodyPr/>
          <a:lstStyle/>
          <a:p>
            <a:pPr algn="just">
              <a:buFontTx/>
              <a:buNone/>
            </a:pPr>
            <a:endParaRPr lang="es-ES" sz="2000" b="1" dirty="0" smtClean="0">
              <a:solidFill>
                <a:srgbClr val="009900"/>
              </a:solidFill>
            </a:endParaRPr>
          </a:p>
          <a:p>
            <a:pPr algn="just">
              <a:buFontTx/>
              <a:buNone/>
            </a:pPr>
            <a:r>
              <a:rPr lang="es-ES" sz="2000" b="1" dirty="0" smtClean="0">
                <a:solidFill>
                  <a:srgbClr val="009900"/>
                </a:solidFill>
              </a:rPr>
              <a:t>       </a:t>
            </a:r>
            <a:r>
              <a:rPr lang="es-ES" sz="2000" b="1" dirty="0" smtClean="0">
                <a:solidFill>
                  <a:schemeClr val="tx1">
                    <a:lumMod val="95000"/>
                    <a:lumOff val="5000"/>
                  </a:schemeClr>
                </a:solidFill>
              </a:rPr>
              <a:t>Las conclusiones del informe fueron claras: </a:t>
            </a:r>
          </a:p>
          <a:p>
            <a:pPr algn="just">
              <a:buFontTx/>
              <a:buNone/>
            </a:pPr>
            <a:r>
              <a:rPr lang="es-ES" sz="2000" b="1" dirty="0" smtClean="0">
                <a:solidFill>
                  <a:schemeClr val="tx1">
                    <a:lumMod val="95000"/>
                    <a:lumOff val="5000"/>
                  </a:schemeClr>
                </a:solidFill>
              </a:rPr>
              <a:t>       Los objetivos de resultados se habían logrado </a:t>
            </a:r>
          </a:p>
          <a:p>
            <a:pPr algn="just">
              <a:buFontTx/>
              <a:buNone/>
            </a:pPr>
            <a:r>
              <a:rPr lang="es-ES" sz="2000" b="1" dirty="0" smtClean="0">
                <a:solidFill>
                  <a:schemeClr val="tx1">
                    <a:lumMod val="95000"/>
                    <a:lumOff val="5000"/>
                  </a:schemeClr>
                </a:solidFill>
              </a:rPr>
              <a:t>       en más de un 50% y en comparación con el </a:t>
            </a:r>
          </a:p>
          <a:p>
            <a:pPr algn="just">
              <a:buFontTx/>
              <a:buNone/>
            </a:pPr>
            <a:r>
              <a:rPr lang="es-ES" sz="2000" b="1" dirty="0" smtClean="0">
                <a:solidFill>
                  <a:schemeClr val="tx1">
                    <a:lumMod val="95000"/>
                    <a:lumOff val="5000"/>
                  </a:schemeClr>
                </a:solidFill>
              </a:rPr>
              <a:t>       año anterior se había avanzado en un 10%.  </a:t>
            </a:r>
          </a:p>
          <a:p>
            <a:pPr algn="just">
              <a:buFontTx/>
              <a:buNone/>
            </a:pPr>
            <a:r>
              <a:rPr lang="es-ES" sz="2000" b="1" dirty="0" smtClean="0">
                <a:solidFill>
                  <a:schemeClr val="tx1">
                    <a:lumMod val="95000"/>
                    <a:lumOff val="5000"/>
                  </a:schemeClr>
                </a:solidFill>
              </a:rPr>
              <a:t>       Lejos de quedar en el anonimato, las críticas a </a:t>
            </a:r>
          </a:p>
          <a:p>
            <a:pPr algn="just">
              <a:buFontTx/>
              <a:buNone/>
            </a:pPr>
            <a:r>
              <a:rPr lang="es-ES" sz="2000" b="1" dirty="0" smtClean="0">
                <a:solidFill>
                  <a:schemeClr val="tx1">
                    <a:lumMod val="95000"/>
                    <a:lumOff val="5000"/>
                  </a:schemeClr>
                </a:solidFill>
              </a:rPr>
              <a:t>       estas conclusiones fueron debatidas </a:t>
            </a:r>
          </a:p>
          <a:p>
            <a:pPr algn="just">
              <a:buFontTx/>
              <a:buNone/>
            </a:pPr>
            <a:r>
              <a:rPr lang="es-ES" sz="2000" b="1" dirty="0" smtClean="0">
                <a:solidFill>
                  <a:schemeClr val="tx1">
                    <a:lumMod val="95000"/>
                    <a:lumOff val="5000"/>
                  </a:schemeClr>
                </a:solidFill>
              </a:rPr>
              <a:t>       intensamente por los miembros del equipo </a:t>
            </a:r>
          </a:p>
          <a:p>
            <a:pPr algn="just">
              <a:buFontTx/>
              <a:buNone/>
            </a:pPr>
            <a:r>
              <a:rPr lang="es-ES" sz="2000" b="1" dirty="0" smtClean="0">
                <a:solidFill>
                  <a:schemeClr val="tx1">
                    <a:lumMod val="95000"/>
                    <a:lumOff val="5000"/>
                  </a:schemeClr>
                </a:solidFill>
              </a:rPr>
              <a:t>       directivo.</a:t>
            </a:r>
          </a:p>
          <a:p>
            <a:endParaRPr lang="es-ES" dirty="0" smtClean="0"/>
          </a:p>
          <a:p>
            <a:pPr algn="just">
              <a:buFontTx/>
              <a:buNone/>
            </a:pPr>
            <a:endParaRPr lang="es-ES" sz="2000" b="1" dirty="0" smtClean="0">
              <a:solidFill>
                <a:srgbClr val="009900"/>
              </a:solidFill>
            </a:endParaRPr>
          </a:p>
          <a:p>
            <a:endParaRPr lang="es-ES" dirty="0" smtClean="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Group 2"/>
          <p:cNvGraphicFramePr>
            <a:graphicFrameLocks noGrp="1"/>
          </p:cNvGraphicFramePr>
          <p:nvPr>
            <p:ph/>
          </p:nvPr>
        </p:nvGraphicFramePr>
        <p:xfrm>
          <a:off x="152400" y="381000"/>
          <a:ext cx="8839200" cy="5925187"/>
        </p:xfrm>
        <a:graphic>
          <a:graphicData uri="http://schemas.openxmlformats.org/drawingml/2006/table">
            <a:tbl>
              <a:tblPr/>
              <a:tblGrid>
                <a:gridCol w="1828800"/>
                <a:gridCol w="1295400"/>
                <a:gridCol w="990600"/>
                <a:gridCol w="1143000"/>
                <a:gridCol w="914400"/>
                <a:gridCol w="914400"/>
                <a:gridCol w="1219200"/>
                <a:gridCol w="533400"/>
              </a:tblGrid>
              <a:tr h="704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ESCALA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11-30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31-50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51-70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71-90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91-100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1066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TENDENCIAS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 hay mediciones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Tendencias negativas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Tendencias estacionarias o progreso mínimo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Progreso sostenido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Progreso sustancial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Comparaciones positivas para todos los resultados relevantes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323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Puntuación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14938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OBJETIVOS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No hay información o ésta es anecdótica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Los resultados no alcanzan los objetivos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Se alcanzan pocos objetivos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Se alcanzan algunos objetivos relevantes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Se alcanzan la mayoría de los objetivos relevantes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rPr>
                        <a:t>Se alcanzan todos los objetivos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288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Puntuación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3667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34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TOTAL/200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7302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rPr>
                        <a:t>PUNTUACION/100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r>
              <a:tr h="357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DO"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555875" y="404813"/>
            <a:ext cx="6264275" cy="519112"/>
          </a:xfrm>
          <a:prstGeom prst="rect">
            <a:avLst/>
          </a:prstGeom>
          <a:solidFill>
            <a:srgbClr val="006600"/>
          </a:solidFill>
          <a:ln w="9525">
            <a:noFill/>
            <a:miter lim="800000"/>
            <a:headEnd/>
            <a:tailEnd/>
          </a:ln>
        </p:spPr>
        <p:txBody>
          <a:bodyPr>
            <a:spAutoFit/>
          </a:bodyPr>
          <a:lstStyle/>
          <a:p>
            <a:pPr algn="ctr"/>
            <a:endParaRPr lang="es-ES_tradnl" sz="2800" b="1">
              <a:solidFill>
                <a:srgbClr val="336699"/>
              </a:solidFill>
              <a:latin typeface="Verdana" pitchFamily="34" charset="0"/>
            </a:endParaRPr>
          </a:p>
        </p:txBody>
      </p:sp>
      <p:sp>
        <p:nvSpPr>
          <p:cNvPr id="34819" name="Text Box 3"/>
          <p:cNvSpPr txBox="1">
            <a:spLocks noChangeArrowheads="1"/>
          </p:cNvSpPr>
          <p:nvPr/>
        </p:nvSpPr>
        <p:spPr bwMode="auto">
          <a:xfrm>
            <a:off x="2555875" y="404813"/>
            <a:ext cx="6324600" cy="641350"/>
          </a:xfrm>
          <a:prstGeom prst="rect">
            <a:avLst/>
          </a:prstGeom>
          <a:solidFill>
            <a:srgbClr val="006600"/>
          </a:solidFill>
          <a:ln w="9525">
            <a:noFill/>
            <a:miter lim="800000"/>
            <a:headEnd/>
            <a:tailEnd/>
          </a:ln>
        </p:spPr>
        <p:txBody>
          <a:bodyPr>
            <a:spAutoFit/>
          </a:bodyPr>
          <a:lstStyle/>
          <a:p>
            <a:pPr algn="ctr">
              <a:spcBef>
                <a:spcPct val="50000"/>
              </a:spcBef>
            </a:pPr>
            <a:r>
              <a:rPr lang="es-ES" b="1">
                <a:solidFill>
                  <a:schemeClr val="bg1"/>
                </a:solidFill>
                <a:latin typeface="Verdana" pitchFamily="34" charset="0"/>
              </a:rPr>
              <a:t>IMPLANTACION DE UN MODELO DE AUTOEVALUACION EN UNA ORGANIZACIÓN</a:t>
            </a:r>
          </a:p>
        </p:txBody>
      </p:sp>
      <p:sp>
        <p:nvSpPr>
          <p:cNvPr id="34820" name="Text Box 4"/>
          <p:cNvSpPr txBox="1">
            <a:spLocks noChangeArrowheads="1"/>
          </p:cNvSpPr>
          <p:nvPr/>
        </p:nvSpPr>
        <p:spPr bwMode="auto">
          <a:xfrm>
            <a:off x="2514600" y="1447800"/>
            <a:ext cx="1655763" cy="641350"/>
          </a:xfrm>
          <a:prstGeom prst="rect">
            <a:avLst/>
          </a:prstGeom>
          <a:solidFill>
            <a:schemeClr val="accent1"/>
          </a:solidFill>
          <a:ln w="9525">
            <a:noFill/>
            <a:miter lim="800000"/>
            <a:headEnd/>
            <a:tailEnd/>
          </a:ln>
        </p:spPr>
        <p:txBody>
          <a:bodyPr>
            <a:spAutoFit/>
          </a:bodyPr>
          <a:lstStyle/>
          <a:p>
            <a:pPr algn="ctr"/>
            <a:r>
              <a:rPr lang="es-ES" b="1">
                <a:latin typeface="Verdana" pitchFamily="34" charset="0"/>
              </a:rPr>
              <a:t>Etapa inicial</a:t>
            </a:r>
          </a:p>
        </p:txBody>
      </p:sp>
      <p:sp>
        <p:nvSpPr>
          <p:cNvPr id="34821" name="Text Box 5"/>
          <p:cNvSpPr txBox="1">
            <a:spLocks noChangeArrowheads="1"/>
          </p:cNvSpPr>
          <p:nvPr/>
        </p:nvSpPr>
        <p:spPr bwMode="auto">
          <a:xfrm>
            <a:off x="2438400" y="2286000"/>
            <a:ext cx="2057400" cy="4492625"/>
          </a:xfrm>
          <a:prstGeom prst="rect">
            <a:avLst/>
          </a:prstGeom>
          <a:noFill/>
          <a:ln w="9525">
            <a:noFill/>
            <a:miter lim="800000"/>
            <a:headEnd/>
            <a:tailEnd/>
          </a:ln>
        </p:spPr>
        <p:txBody>
          <a:bodyPr>
            <a:spAutoFit/>
          </a:bodyPr>
          <a:lstStyle/>
          <a:p>
            <a:pPr>
              <a:buClr>
                <a:srgbClr val="C71401"/>
              </a:buClr>
              <a:buFont typeface="Wingdings" pitchFamily="2" charset="2"/>
              <a:buChar char="§"/>
            </a:pPr>
            <a:r>
              <a:rPr lang="es-ES" sz="1600" b="1">
                <a:latin typeface="Verdana" pitchFamily="34" charset="0"/>
              </a:rPr>
              <a:t>Compromiso de la Dirección</a:t>
            </a:r>
          </a:p>
          <a:p>
            <a:pPr>
              <a:buClr>
                <a:srgbClr val="C71401"/>
              </a:buClr>
              <a:buFont typeface="Wingdings" pitchFamily="2" charset="2"/>
              <a:buNone/>
            </a:pPr>
            <a:endParaRPr lang="es-ES" sz="1600" b="1">
              <a:latin typeface="Verdana" pitchFamily="34" charset="0"/>
            </a:endParaRPr>
          </a:p>
          <a:p>
            <a:pPr>
              <a:buClr>
                <a:srgbClr val="C71401"/>
              </a:buClr>
              <a:buFont typeface="Wingdings" pitchFamily="2" charset="2"/>
              <a:buChar char="§"/>
            </a:pPr>
            <a:r>
              <a:rPr lang="es-ES" sz="1600" b="1">
                <a:latin typeface="Verdana" pitchFamily="34" charset="0"/>
              </a:rPr>
              <a:t>Selección </a:t>
            </a:r>
          </a:p>
          <a:p>
            <a:pPr>
              <a:buClr>
                <a:srgbClr val="C71401"/>
              </a:buClr>
              <a:buFont typeface="Wingdings" pitchFamily="2" charset="2"/>
              <a:buNone/>
            </a:pPr>
            <a:r>
              <a:rPr lang="es-ES" sz="1600" b="1">
                <a:latin typeface="Verdana" pitchFamily="34" charset="0"/>
              </a:rPr>
              <a:t> Equipo</a:t>
            </a:r>
          </a:p>
          <a:p>
            <a:pPr>
              <a:buClr>
                <a:srgbClr val="C71401"/>
              </a:buClr>
              <a:buFont typeface="Wingdings" pitchFamily="2" charset="2"/>
              <a:buNone/>
            </a:pPr>
            <a:r>
              <a:rPr lang="es-ES" sz="1600" b="1">
                <a:latin typeface="Verdana" pitchFamily="34" charset="0"/>
              </a:rPr>
              <a:t>Autodiagnóstico</a:t>
            </a:r>
          </a:p>
          <a:p>
            <a:pPr>
              <a:buClr>
                <a:srgbClr val="C71401"/>
              </a:buClr>
              <a:buFont typeface="Wingdings" pitchFamily="2" charset="2"/>
              <a:buNone/>
            </a:pPr>
            <a:endParaRPr lang="es-ES" sz="1600" b="1">
              <a:latin typeface="Verdana" pitchFamily="34" charset="0"/>
            </a:endParaRPr>
          </a:p>
          <a:p>
            <a:pPr>
              <a:buClr>
                <a:srgbClr val="C71401"/>
              </a:buClr>
              <a:buFont typeface="Wingdings" pitchFamily="2" charset="2"/>
              <a:buChar char="§"/>
            </a:pPr>
            <a:r>
              <a:rPr lang="es-ES" sz="1600" b="1">
                <a:latin typeface="Verdana" pitchFamily="34" charset="0"/>
              </a:rPr>
              <a:t>Selección Coordinador</a:t>
            </a:r>
          </a:p>
          <a:p>
            <a:pPr>
              <a:buClr>
                <a:srgbClr val="C71401"/>
              </a:buClr>
              <a:buFont typeface="Wingdings" pitchFamily="2" charset="2"/>
              <a:buNone/>
            </a:pPr>
            <a:r>
              <a:rPr lang="es-ES" sz="1600" b="1">
                <a:latin typeface="Verdana" pitchFamily="34" charset="0"/>
              </a:rPr>
              <a:t> Equipo Autodiagnóstico</a:t>
            </a:r>
          </a:p>
          <a:p>
            <a:pPr>
              <a:buClr>
                <a:srgbClr val="C71401"/>
              </a:buClr>
              <a:buFont typeface="Wingdings" pitchFamily="2" charset="2"/>
              <a:buNone/>
            </a:pPr>
            <a:endParaRPr lang="es-ES" sz="1600" b="1">
              <a:latin typeface="Verdana" pitchFamily="34" charset="0"/>
            </a:endParaRPr>
          </a:p>
          <a:p>
            <a:pPr>
              <a:buClr>
                <a:srgbClr val="C71401"/>
              </a:buClr>
              <a:buFont typeface="Wingdings" pitchFamily="2" charset="2"/>
              <a:buChar char="§"/>
            </a:pPr>
            <a:r>
              <a:rPr lang="es-ES" sz="1600" b="1">
                <a:latin typeface="Verdana" pitchFamily="34" charset="0"/>
              </a:rPr>
              <a:t>Información/</a:t>
            </a:r>
          </a:p>
          <a:p>
            <a:pPr>
              <a:buClr>
                <a:srgbClr val="C71401"/>
              </a:buClr>
              <a:buFont typeface="Wingdings" pitchFamily="2" charset="2"/>
              <a:buNone/>
            </a:pPr>
            <a:r>
              <a:rPr lang="es-ES" sz="1600" b="1">
                <a:latin typeface="Verdana" pitchFamily="34" charset="0"/>
              </a:rPr>
              <a:t>  Formación</a:t>
            </a:r>
          </a:p>
          <a:p>
            <a:pPr>
              <a:buClr>
                <a:srgbClr val="C71401"/>
              </a:buClr>
              <a:buFont typeface="Wingdings" pitchFamily="2" charset="2"/>
              <a:buNone/>
            </a:pPr>
            <a:endParaRPr lang="es-ES" sz="1600" b="1">
              <a:latin typeface="Verdana" pitchFamily="34" charset="0"/>
            </a:endParaRPr>
          </a:p>
          <a:p>
            <a:pPr>
              <a:buClr>
                <a:srgbClr val="C71401"/>
              </a:buClr>
              <a:buFont typeface="Wingdings" pitchFamily="2" charset="2"/>
              <a:buChar char="§"/>
            </a:pPr>
            <a:r>
              <a:rPr lang="es-ES" sz="1600" b="1">
                <a:latin typeface="Verdana" pitchFamily="34" charset="0"/>
              </a:rPr>
              <a:t>Divulgación al </a:t>
            </a:r>
          </a:p>
          <a:p>
            <a:pPr>
              <a:buClr>
                <a:srgbClr val="C71401"/>
              </a:buClr>
              <a:buFont typeface="Wingdings" pitchFamily="2" charset="2"/>
              <a:buNone/>
            </a:pPr>
            <a:r>
              <a:rPr lang="es-ES" sz="1600" b="1">
                <a:latin typeface="Verdana" pitchFamily="34" charset="0"/>
              </a:rPr>
              <a:t> resto de la organización</a:t>
            </a:r>
          </a:p>
        </p:txBody>
      </p:sp>
      <p:sp>
        <p:nvSpPr>
          <p:cNvPr id="34822" name="Text Box 6"/>
          <p:cNvSpPr txBox="1">
            <a:spLocks noChangeArrowheads="1"/>
          </p:cNvSpPr>
          <p:nvPr/>
        </p:nvSpPr>
        <p:spPr bwMode="auto">
          <a:xfrm>
            <a:off x="4495800" y="1447800"/>
            <a:ext cx="2016125" cy="641350"/>
          </a:xfrm>
          <a:prstGeom prst="rect">
            <a:avLst/>
          </a:prstGeom>
          <a:solidFill>
            <a:schemeClr val="accent1"/>
          </a:solidFill>
          <a:ln w="9525">
            <a:noFill/>
            <a:miter lim="800000"/>
            <a:headEnd/>
            <a:tailEnd/>
          </a:ln>
        </p:spPr>
        <p:txBody>
          <a:bodyPr>
            <a:spAutoFit/>
          </a:bodyPr>
          <a:lstStyle/>
          <a:p>
            <a:pPr algn="ctr"/>
            <a:r>
              <a:rPr lang="es-ES" b="1">
                <a:latin typeface="Verdana" pitchFamily="34" charset="0"/>
              </a:rPr>
              <a:t>Proceso Auto evaluación</a:t>
            </a:r>
          </a:p>
        </p:txBody>
      </p:sp>
      <p:sp>
        <p:nvSpPr>
          <p:cNvPr id="34823" name="Text Box 7"/>
          <p:cNvSpPr txBox="1">
            <a:spLocks noChangeArrowheads="1"/>
          </p:cNvSpPr>
          <p:nvPr/>
        </p:nvSpPr>
        <p:spPr bwMode="auto">
          <a:xfrm>
            <a:off x="4495800" y="2362200"/>
            <a:ext cx="2286000" cy="3025775"/>
          </a:xfrm>
          <a:prstGeom prst="rect">
            <a:avLst/>
          </a:prstGeom>
          <a:noFill/>
          <a:ln w="9525">
            <a:noFill/>
            <a:miter lim="800000"/>
            <a:headEnd/>
            <a:tailEnd/>
          </a:ln>
        </p:spPr>
        <p:txBody>
          <a:bodyPr>
            <a:spAutoFit/>
          </a:bodyPr>
          <a:lstStyle/>
          <a:p>
            <a:pPr>
              <a:buClr>
                <a:srgbClr val="C71401"/>
              </a:buClr>
              <a:buFont typeface="Wingdings" pitchFamily="2" charset="2"/>
              <a:buChar char="§"/>
            </a:pPr>
            <a:r>
              <a:rPr lang="es-ES" sz="1600" b="1">
                <a:latin typeface="Verdana" pitchFamily="34" charset="0"/>
              </a:rPr>
              <a:t>Realización</a:t>
            </a:r>
          </a:p>
          <a:p>
            <a:pPr>
              <a:buClr>
                <a:srgbClr val="C71401"/>
              </a:buClr>
              <a:buFont typeface="Wingdings" pitchFamily="2" charset="2"/>
              <a:buNone/>
            </a:pPr>
            <a:r>
              <a:rPr lang="es-ES" sz="1600" b="1">
                <a:latin typeface="Verdana" pitchFamily="34" charset="0"/>
              </a:rPr>
              <a:t>  individual</a:t>
            </a:r>
          </a:p>
          <a:p>
            <a:pPr>
              <a:buClr>
                <a:srgbClr val="C71401"/>
              </a:buClr>
              <a:buFont typeface="Wingdings" pitchFamily="2" charset="2"/>
              <a:buNone/>
            </a:pPr>
            <a:endParaRPr lang="es-ES" sz="1600" b="1">
              <a:latin typeface="Verdana" pitchFamily="34" charset="0"/>
            </a:endParaRPr>
          </a:p>
          <a:p>
            <a:pPr>
              <a:buClr>
                <a:srgbClr val="C71401"/>
              </a:buClr>
              <a:buFont typeface="Wingdings" pitchFamily="2" charset="2"/>
              <a:buChar char="§"/>
            </a:pPr>
            <a:r>
              <a:rPr lang="es-ES" sz="1600" b="1">
                <a:latin typeface="Verdana" pitchFamily="34" charset="0"/>
              </a:rPr>
              <a:t>Alcanzar el consenso</a:t>
            </a:r>
          </a:p>
          <a:p>
            <a:pPr>
              <a:buClr>
                <a:srgbClr val="C71401"/>
              </a:buClr>
              <a:buFont typeface="Wingdings" pitchFamily="2" charset="2"/>
              <a:buNone/>
            </a:pPr>
            <a:r>
              <a:rPr lang="es-ES" sz="1600" b="1">
                <a:latin typeface="Verdana" pitchFamily="34" charset="0"/>
              </a:rPr>
              <a:t> en el Equipo de</a:t>
            </a:r>
          </a:p>
          <a:p>
            <a:pPr>
              <a:buClr>
                <a:srgbClr val="C71401"/>
              </a:buClr>
              <a:buFont typeface="Wingdings" pitchFamily="2" charset="2"/>
              <a:buNone/>
            </a:pPr>
            <a:r>
              <a:rPr lang="es-ES" sz="1600" b="1">
                <a:latin typeface="Verdana" pitchFamily="34" charset="0"/>
              </a:rPr>
              <a:t> Auto evaluación</a:t>
            </a:r>
          </a:p>
          <a:p>
            <a:pPr>
              <a:buClr>
                <a:srgbClr val="C71401"/>
              </a:buClr>
              <a:buFont typeface="Wingdings" pitchFamily="2" charset="2"/>
              <a:buNone/>
            </a:pPr>
            <a:endParaRPr lang="es-ES" sz="1600" b="1">
              <a:latin typeface="Verdana" pitchFamily="34" charset="0"/>
            </a:endParaRPr>
          </a:p>
          <a:p>
            <a:pPr>
              <a:buClr>
                <a:srgbClr val="C71401"/>
              </a:buClr>
              <a:buFont typeface="Wingdings" pitchFamily="2" charset="2"/>
              <a:buChar char="§"/>
            </a:pPr>
            <a:r>
              <a:rPr lang="es-ES" sz="1600" b="1">
                <a:latin typeface="Verdana" pitchFamily="34" charset="0"/>
              </a:rPr>
              <a:t>Determinar AREAS de  MEJORA y PUNTOS FUERTES</a:t>
            </a:r>
          </a:p>
        </p:txBody>
      </p:sp>
      <p:sp>
        <p:nvSpPr>
          <p:cNvPr id="34824" name="Text Box 8"/>
          <p:cNvSpPr txBox="1">
            <a:spLocks noChangeArrowheads="1"/>
          </p:cNvSpPr>
          <p:nvPr/>
        </p:nvSpPr>
        <p:spPr bwMode="auto">
          <a:xfrm>
            <a:off x="6781800" y="2362200"/>
            <a:ext cx="2133600" cy="2781300"/>
          </a:xfrm>
          <a:prstGeom prst="rect">
            <a:avLst/>
          </a:prstGeom>
          <a:noFill/>
          <a:ln w="9525">
            <a:noFill/>
            <a:miter lim="800000"/>
            <a:headEnd/>
            <a:tailEnd/>
          </a:ln>
        </p:spPr>
        <p:txBody>
          <a:bodyPr>
            <a:spAutoFit/>
          </a:bodyPr>
          <a:lstStyle/>
          <a:p>
            <a:pPr>
              <a:buClr>
                <a:srgbClr val="C71401"/>
              </a:buClr>
              <a:buFont typeface="Wingdings" pitchFamily="2" charset="2"/>
              <a:buChar char="§"/>
            </a:pPr>
            <a:r>
              <a:rPr lang="es-ES" sz="1600" b="1">
                <a:latin typeface="Verdana" pitchFamily="34" charset="0"/>
              </a:rPr>
              <a:t>Priorizar Áreas de  Mejora</a:t>
            </a:r>
          </a:p>
          <a:p>
            <a:pPr>
              <a:buClr>
                <a:srgbClr val="C71401"/>
              </a:buClr>
              <a:buFont typeface="Wingdings" pitchFamily="2" charset="2"/>
              <a:buNone/>
            </a:pPr>
            <a:endParaRPr lang="es-ES" sz="1600" b="1">
              <a:latin typeface="Verdana" pitchFamily="34" charset="0"/>
            </a:endParaRPr>
          </a:p>
          <a:p>
            <a:pPr>
              <a:buClr>
                <a:srgbClr val="C71401"/>
              </a:buClr>
              <a:buFont typeface="Wingdings" pitchFamily="2" charset="2"/>
              <a:buChar char="§"/>
            </a:pPr>
            <a:r>
              <a:rPr lang="es-ES" sz="1600" b="1">
                <a:latin typeface="Verdana" pitchFamily="34" charset="0"/>
              </a:rPr>
              <a:t>Desarrollar Plan</a:t>
            </a:r>
          </a:p>
          <a:p>
            <a:pPr>
              <a:buClr>
                <a:srgbClr val="C71401"/>
              </a:buClr>
              <a:buFont typeface="Wingdings" pitchFamily="2" charset="2"/>
              <a:buNone/>
            </a:pPr>
            <a:r>
              <a:rPr lang="es-ES" sz="1600" b="1">
                <a:latin typeface="Verdana" pitchFamily="34" charset="0"/>
              </a:rPr>
              <a:t>  de Mejora</a:t>
            </a:r>
          </a:p>
          <a:p>
            <a:pPr>
              <a:buClr>
                <a:srgbClr val="C71401"/>
              </a:buClr>
              <a:buFont typeface="Wingdings" pitchFamily="2" charset="2"/>
              <a:buNone/>
            </a:pPr>
            <a:endParaRPr lang="es-ES" sz="1600" b="1">
              <a:latin typeface="Verdana" pitchFamily="34" charset="0"/>
            </a:endParaRPr>
          </a:p>
          <a:p>
            <a:pPr>
              <a:buClr>
                <a:srgbClr val="C71401"/>
              </a:buClr>
              <a:buFont typeface="Wingdings" pitchFamily="2" charset="2"/>
              <a:buChar char="§"/>
            </a:pPr>
            <a:r>
              <a:rPr lang="es-ES" sz="1600" b="1">
                <a:latin typeface="Verdana" pitchFamily="34" charset="0"/>
              </a:rPr>
              <a:t>Controlar el Progreso</a:t>
            </a:r>
          </a:p>
          <a:p>
            <a:pPr>
              <a:buClr>
                <a:srgbClr val="C71401"/>
              </a:buClr>
              <a:buFont typeface="Wingdings" pitchFamily="2" charset="2"/>
              <a:buNone/>
            </a:pPr>
            <a:endParaRPr lang="es-ES" sz="1600" b="1">
              <a:latin typeface="Verdana" pitchFamily="34" charset="0"/>
            </a:endParaRPr>
          </a:p>
          <a:p>
            <a:pPr>
              <a:buClr>
                <a:srgbClr val="C71401"/>
              </a:buClr>
              <a:buFont typeface="Wingdings" pitchFamily="2" charset="2"/>
              <a:buChar char="§"/>
            </a:pPr>
            <a:r>
              <a:rPr lang="es-ES" sz="1600" b="1">
                <a:latin typeface="Verdana" pitchFamily="34" charset="0"/>
              </a:rPr>
              <a:t>Repetir </a:t>
            </a:r>
          </a:p>
          <a:p>
            <a:pPr>
              <a:buClr>
                <a:srgbClr val="C71401"/>
              </a:buClr>
              <a:buFont typeface="Wingdings" pitchFamily="2" charset="2"/>
              <a:buNone/>
            </a:pPr>
            <a:r>
              <a:rPr lang="es-ES" sz="1600" b="1">
                <a:latin typeface="Verdana" pitchFamily="34" charset="0"/>
              </a:rPr>
              <a:t> Auto evaluación</a:t>
            </a:r>
          </a:p>
        </p:txBody>
      </p:sp>
      <p:sp>
        <p:nvSpPr>
          <p:cNvPr id="34825" name="Text Box 9"/>
          <p:cNvSpPr txBox="1">
            <a:spLocks noChangeArrowheads="1"/>
          </p:cNvSpPr>
          <p:nvPr/>
        </p:nvSpPr>
        <p:spPr bwMode="auto">
          <a:xfrm>
            <a:off x="6858000" y="1447800"/>
            <a:ext cx="1787525" cy="641350"/>
          </a:xfrm>
          <a:prstGeom prst="rect">
            <a:avLst/>
          </a:prstGeom>
          <a:solidFill>
            <a:schemeClr val="accent1"/>
          </a:solidFill>
          <a:ln w="9525">
            <a:noFill/>
            <a:miter lim="800000"/>
            <a:headEnd/>
            <a:tailEnd/>
          </a:ln>
        </p:spPr>
        <p:txBody>
          <a:bodyPr>
            <a:spAutoFit/>
          </a:bodyPr>
          <a:lstStyle/>
          <a:p>
            <a:pPr algn="ctr"/>
            <a:r>
              <a:rPr lang="es-ES" b="1">
                <a:latin typeface="Verdana" pitchFamily="34" charset="0"/>
              </a:rPr>
              <a:t>Plan de</a:t>
            </a:r>
          </a:p>
          <a:p>
            <a:pPr algn="ctr"/>
            <a:r>
              <a:rPr lang="es-ES" b="1">
                <a:latin typeface="Verdana" pitchFamily="34" charset="0"/>
              </a:rPr>
              <a:t>Mejora</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92138" y="981075"/>
            <a:ext cx="5924550" cy="519113"/>
          </a:xfrm>
          <a:prstGeom prst="rect">
            <a:avLst/>
          </a:prstGeom>
          <a:noFill/>
          <a:ln w="9525">
            <a:noFill/>
            <a:miter lim="800000"/>
            <a:headEnd/>
            <a:tailEnd/>
          </a:ln>
        </p:spPr>
        <p:txBody>
          <a:bodyPr>
            <a:spAutoFit/>
          </a:bodyPr>
          <a:lstStyle/>
          <a:p>
            <a:r>
              <a:rPr lang="es-ES" sz="2800" b="1">
                <a:solidFill>
                  <a:srgbClr val="336699"/>
                </a:solidFill>
                <a:latin typeface="Verdana" pitchFamily="34" charset="0"/>
              </a:rPr>
              <a:t>                   </a:t>
            </a:r>
          </a:p>
        </p:txBody>
      </p:sp>
      <p:sp>
        <p:nvSpPr>
          <p:cNvPr id="35843" name="Rectangle 3"/>
          <p:cNvSpPr>
            <a:spLocks noChangeArrowheads="1"/>
          </p:cNvSpPr>
          <p:nvPr/>
        </p:nvSpPr>
        <p:spPr bwMode="auto">
          <a:xfrm>
            <a:off x="5148263" y="3284538"/>
            <a:ext cx="2663825" cy="1509712"/>
          </a:xfrm>
          <a:prstGeom prst="rect">
            <a:avLst/>
          </a:prstGeom>
          <a:noFill/>
          <a:ln w="38100">
            <a:noFill/>
            <a:miter lim="800000"/>
            <a:headEnd/>
            <a:tailEnd/>
          </a:ln>
        </p:spPr>
        <p:txBody>
          <a:bodyPr wrap="none" anchor="ctr"/>
          <a:lstStyle/>
          <a:p>
            <a:pPr>
              <a:lnSpc>
                <a:spcPct val="150000"/>
              </a:lnSpc>
              <a:buClr>
                <a:srgbClr val="336699"/>
              </a:buClr>
              <a:buFont typeface="Wingdings" pitchFamily="2" charset="2"/>
              <a:buNone/>
            </a:pPr>
            <a:endParaRPr lang="es-ES_tradnl">
              <a:latin typeface="Verdana" pitchFamily="34" charset="0"/>
            </a:endParaRPr>
          </a:p>
        </p:txBody>
      </p:sp>
      <p:sp>
        <p:nvSpPr>
          <p:cNvPr id="35844" name="Rectangle 4"/>
          <p:cNvSpPr>
            <a:spLocks noChangeArrowheads="1"/>
          </p:cNvSpPr>
          <p:nvPr/>
        </p:nvSpPr>
        <p:spPr bwMode="auto">
          <a:xfrm>
            <a:off x="2438400" y="1828800"/>
            <a:ext cx="6540500" cy="504825"/>
          </a:xfrm>
          <a:prstGeom prst="rect">
            <a:avLst/>
          </a:prstGeom>
          <a:solidFill>
            <a:schemeClr val="accent1"/>
          </a:solidFill>
          <a:ln w="9525">
            <a:solidFill>
              <a:schemeClr val="tx1"/>
            </a:solidFill>
            <a:miter lim="800000"/>
            <a:headEnd/>
            <a:tailEnd/>
          </a:ln>
        </p:spPr>
        <p:txBody>
          <a:bodyPr wrap="none" anchor="ctr"/>
          <a:lstStyle/>
          <a:p>
            <a:endParaRPr lang="es-DO"/>
          </a:p>
        </p:txBody>
      </p:sp>
      <p:sp>
        <p:nvSpPr>
          <p:cNvPr id="35845" name="Text Box 5"/>
          <p:cNvSpPr txBox="1">
            <a:spLocks noChangeArrowheads="1"/>
          </p:cNvSpPr>
          <p:nvPr/>
        </p:nvSpPr>
        <p:spPr bwMode="auto">
          <a:xfrm>
            <a:off x="808038" y="1196975"/>
            <a:ext cx="5924550" cy="519113"/>
          </a:xfrm>
          <a:prstGeom prst="rect">
            <a:avLst/>
          </a:prstGeom>
          <a:noFill/>
          <a:ln w="9525">
            <a:noFill/>
            <a:miter lim="800000"/>
            <a:headEnd/>
            <a:tailEnd/>
          </a:ln>
        </p:spPr>
        <p:txBody>
          <a:bodyPr>
            <a:spAutoFit/>
          </a:bodyPr>
          <a:lstStyle/>
          <a:p>
            <a:r>
              <a:rPr lang="es-ES" sz="2800" b="1">
                <a:solidFill>
                  <a:srgbClr val="336699"/>
                </a:solidFill>
                <a:latin typeface="Verdana" pitchFamily="34" charset="0"/>
              </a:rPr>
              <a:t>                   </a:t>
            </a:r>
          </a:p>
        </p:txBody>
      </p:sp>
      <p:sp>
        <p:nvSpPr>
          <p:cNvPr id="35848" name="Rectangle 8"/>
          <p:cNvSpPr>
            <a:spLocks noChangeArrowheads="1"/>
          </p:cNvSpPr>
          <p:nvPr/>
        </p:nvSpPr>
        <p:spPr bwMode="auto">
          <a:xfrm>
            <a:off x="2514600" y="3352800"/>
            <a:ext cx="2665413" cy="431800"/>
          </a:xfrm>
          <a:prstGeom prst="rect">
            <a:avLst/>
          </a:prstGeom>
          <a:solidFill>
            <a:schemeClr val="accent1"/>
          </a:solidFill>
          <a:ln w="9525">
            <a:solidFill>
              <a:schemeClr val="tx1"/>
            </a:solidFill>
            <a:miter lim="800000"/>
            <a:headEnd/>
            <a:tailEnd/>
          </a:ln>
        </p:spPr>
        <p:txBody>
          <a:bodyPr wrap="none" anchor="ctr"/>
          <a:lstStyle/>
          <a:p>
            <a:pPr algn="ctr"/>
            <a:r>
              <a:rPr lang="es-ES" sz="1600" b="1">
                <a:latin typeface="Verdana" pitchFamily="34" charset="0"/>
              </a:rPr>
              <a:t>PUNTOS FUERTES</a:t>
            </a:r>
          </a:p>
        </p:txBody>
      </p:sp>
      <p:sp>
        <p:nvSpPr>
          <p:cNvPr id="35849" name="Rectangle 9"/>
          <p:cNvSpPr>
            <a:spLocks noChangeArrowheads="1"/>
          </p:cNvSpPr>
          <p:nvPr/>
        </p:nvSpPr>
        <p:spPr bwMode="auto">
          <a:xfrm>
            <a:off x="2514600" y="4572000"/>
            <a:ext cx="2665413" cy="431800"/>
          </a:xfrm>
          <a:prstGeom prst="rect">
            <a:avLst/>
          </a:prstGeom>
          <a:solidFill>
            <a:schemeClr val="accent1"/>
          </a:solidFill>
          <a:ln w="9525">
            <a:solidFill>
              <a:schemeClr val="tx1"/>
            </a:solidFill>
            <a:miter lim="800000"/>
            <a:headEnd/>
            <a:tailEnd/>
          </a:ln>
        </p:spPr>
        <p:txBody>
          <a:bodyPr wrap="none" anchor="ctr"/>
          <a:lstStyle/>
          <a:p>
            <a:pPr algn="ctr"/>
            <a:r>
              <a:rPr lang="es-ES" sz="1600" b="1">
                <a:latin typeface="Verdana" pitchFamily="34" charset="0"/>
              </a:rPr>
              <a:t>MEJORES PRACTICAS</a:t>
            </a:r>
          </a:p>
        </p:txBody>
      </p:sp>
      <p:sp>
        <p:nvSpPr>
          <p:cNvPr id="35850" name="Rectangle 10"/>
          <p:cNvSpPr>
            <a:spLocks noChangeArrowheads="1"/>
          </p:cNvSpPr>
          <p:nvPr/>
        </p:nvSpPr>
        <p:spPr bwMode="auto">
          <a:xfrm>
            <a:off x="2590800" y="5638800"/>
            <a:ext cx="2665413" cy="431800"/>
          </a:xfrm>
          <a:prstGeom prst="rect">
            <a:avLst/>
          </a:prstGeom>
          <a:solidFill>
            <a:schemeClr val="accent1"/>
          </a:solidFill>
          <a:ln w="9525">
            <a:solidFill>
              <a:schemeClr val="tx1"/>
            </a:solidFill>
            <a:miter lim="800000"/>
            <a:headEnd/>
            <a:tailEnd/>
          </a:ln>
        </p:spPr>
        <p:txBody>
          <a:bodyPr wrap="none" anchor="ctr"/>
          <a:lstStyle/>
          <a:p>
            <a:pPr algn="ctr"/>
            <a:r>
              <a:rPr lang="es-ES" sz="1600" b="1">
                <a:latin typeface="Verdana" pitchFamily="34" charset="0"/>
              </a:rPr>
              <a:t>CONOCIMIENTO</a:t>
            </a:r>
          </a:p>
        </p:txBody>
      </p:sp>
      <p:sp>
        <p:nvSpPr>
          <p:cNvPr id="35851" name="AutoShape 11"/>
          <p:cNvSpPr>
            <a:spLocks noChangeArrowheads="1"/>
          </p:cNvSpPr>
          <p:nvPr/>
        </p:nvSpPr>
        <p:spPr bwMode="auto">
          <a:xfrm>
            <a:off x="3505200" y="2590800"/>
            <a:ext cx="647700" cy="576263"/>
          </a:xfrm>
          <a:prstGeom prst="downArrow">
            <a:avLst>
              <a:gd name="adj1" fmla="val 50000"/>
              <a:gd name="adj2" fmla="val 25000"/>
            </a:avLst>
          </a:prstGeom>
          <a:solidFill>
            <a:srgbClr val="006600"/>
          </a:solidFill>
          <a:ln w="9525">
            <a:solidFill>
              <a:srgbClr val="FFCC66"/>
            </a:solidFill>
            <a:miter lim="800000"/>
            <a:headEnd/>
            <a:tailEnd/>
          </a:ln>
        </p:spPr>
        <p:txBody>
          <a:bodyPr wrap="none" anchor="ctr"/>
          <a:lstStyle/>
          <a:p>
            <a:endParaRPr lang="es-DO"/>
          </a:p>
        </p:txBody>
      </p:sp>
      <p:sp>
        <p:nvSpPr>
          <p:cNvPr id="35852" name="AutoShape 12"/>
          <p:cNvSpPr>
            <a:spLocks noChangeArrowheads="1"/>
          </p:cNvSpPr>
          <p:nvPr/>
        </p:nvSpPr>
        <p:spPr bwMode="auto">
          <a:xfrm>
            <a:off x="3505200" y="3886200"/>
            <a:ext cx="576263" cy="576263"/>
          </a:xfrm>
          <a:prstGeom prst="downArrow">
            <a:avLst>
              <a:gd name="adj1" fmla="val 50000"/>
              <a:gd name="adj2" fmla="val 25000"/>
            </a:avLst>
          </a:prstGeom>
          <a:solidFill>
            <a:srgbClr val="006600"/>
          </a:solidFill>
          <a:ln w="9525">
            <a:solidFill>
              <a:srgbClr val="FFCC66"/>
            </a:solidFill>
            <a:miter lim="800000"/>
            <a:headEnd/>
            <a:tailEnd/>
          </a:ln>
        </p:spPr>
        <p:txBody>
          <a:bodyPr wrap="none" anchor="ctr"/>
          <a:lstStyle/>
          <a:p>
            <a:endParaRPr lang="es-DO"/>
          </a:p>
        </p:txBody>
      </p:sp>
      <p:sp>
        <p:nvSpPr>
          <p:cNvPr id="35853" name="AutoShape 13"/>
          <p:cNvSpPr>
            <a:spLocks noChangeArrowheads="1"/>
          </p:cNvSpPr>
          <p:nvPr/>
        </p:nvSpPr>
        <p:spPr bwMode="auto">
          <a:xfrm>
            <a:off x="3581400" y="5105400"/>
            <a:ext cx="433388" cy="431800"/>
          </a:xfrm>
          <a:prstGeom prst="downArrow">
            <a:avLst>
              <a:gd name="adj1" fmla="val 50000"/>
              <a:gd name="adj2" fmla="val 25000"/>
            </a:avLst>
          </a:prstGeom>
          <a:solidFill>
            <a:srgbClr val="006600"/>
          </a:solidFill>
          <a:ln w="9525">
            <a:solidFill>
              <a:srgbClr val="FFCC66"/>
            </a:solidFill>
            <a:miter lim="800000"/>
            <a:headEnd/>
            <a:tailEnd/>
          </a:ln>
        </p:spPr>
        <p:txBody>
          <a:bodyPr wrap="none" anchor="ctr"/>
          <a:lstStyle/>
          <a:p>
            <a:endParaRPr lang="es-DO"/>
          </a:p>
        </p:txBody>
      </p:sp>
      <p:sp>
        <p:nvSpPr>
          <p:cNvPr id="35854" name="Rectangle 14"/>
          <p:cNvSpPr>
            <a:spLocks noChangeArrowheads="1"/>
          </p:cNvSpPr>
          <p:nvPr/>
        </p:nvSpPr>
        <p:spPr bwMode="auto">
          <a:xfrm>
            <a:off x="6172200" y="3352800"/>
            <a:ext cx="2665413" cy="431800"/>
          </a:xfrm>
          <a:prstGeom prst="rect">
            <a:avLst/>
          </a:prstGeom>
          <a:solidFill>
            <a:schemeClr val="accent1"/>
          </a:solidFill>
          <a:ln w="9525">
            <a:solidFill>
              <a:schemeClr val="tx1"/>
            </a:solidFill>
            <a:miter lim="800000"/>
            <a:headEnd/>
            <a:tailEnd/>
          </a:ln>
        </p:spPr>
        <p:txBody>
          <a:bodyPr wrap="none" anchor="ctr"/>
          <a:lstStyle/>
          <a:p>
            <a:pPr algn="ctr"/>
            <a:r>
              <a:rPr lang="es-ES" sz="1600" b="1">
                <a:latin typeface="Verdana" pitchFamily="34" charset="0"/>
              </a:rPr>
              <a:t>AREAS DE MEJORA</a:t>
            </a:r>
          </a:p>
        </p:txBody>
      </p:sp>
      <p:sp>
        <p:nvSpPr>
          <p:cNvPr id="35855" name="Rectangle 15"/>
          <p:cNvSpPr>
            <a:spLocks noChangeArrowheads="1"/>
          </p:cNvSpPr>
          <p:nvPr/>
        </p:nvSpPr>
        <p:spPr bwMode="auto">
          <a:xfrm>
            <a:off x="6019800" y="4572000"/>
            <a:ext cx="2665413" cy="431800"/>
          </a:xfrm>
          <a:prstGeom prst="rect">
            <a:avLst/>
          </a:prstGeom>
          <a:solidFill>
            <a:schemeClr val="accent1"/>
          </a:solidFill>
          <a:ln w="9525">
            <a:solidFill>
              <a:schemeClr val="tx1"/>
            </a:solidFill>
            <a:miter lim="800000"/>
            <a:headEnd/>
            <a:tailEnd/>
          </a:ln>
        </p:spPr>
        <p:txBody>
          <a:bodyPr wrap="none" anchor="ctr"/>
          <a:lstStyle/>
          <a:p>
            <a:pPr algn="ctr"/>
            <a:r>
              <a:rPr lang="es-ES" sz="1600" b="1">
                <a:latin typeface="Verdana" pitchFamily="34" charset="0"/>
              </a:rPr>
              <a:t>PRIORIZACION</a:t>
            </a:r>
          </a:p>
        </p:txBody>
      </p:sp>
      <p:sp>
        <p:nvSpPr>
          <p:cNvPr id="35856" name="Rectangle 16"/>
          <p:cNvSpPr>
            <a:spLocks noChangeArrowheads="1"/>
          </p:cNvSpPr>
          <p:nvPr/>
        </p:nvSpPr>
        <p:spPr bwMode="auto">
          <a:xfrm>
            <a:off x="6172200" y="5638800"/>
            <a:ext cx="2665413" cy="431800"/>
          </a:xfrm>
          <a:prstGeom prst="rect">
            <a:avLst/>
          </a:prstGeom>
          <a:solidFill>
            <a:schemeClr val="accent1"/>
          </a:solidFill>
          <a:ln w="9525">
            <a:solidFill>
              <a:schemeClr val="tx1"/>
            </a:solidFill>
            <a:miter lim="800000"/>
            <a:headEnd/>
            <a:tailEnd/>
          </a:ln>
        </p:spPr>
        <p:txBody>
          <a:bodyPr wrap="none" anchor="ctr"/>
          <a:lstStyle/>
          <a:p>
            <a:pPr algn="ctr"/>
            <a:r>
              <a:rPr lang="es-ES" sz="1600" b="1">
                <a:latin typeface="Verdana" pitchFamily="34" charset="0"/>
              </a:rPr>
              <a:t>PLAN DE ACCION</a:t>
            </a:r>
          </a:p>
        </p:txBody>
      </p:sp>
      <p:sp>
        <p:nvSpPr>
          <p:cNvPr id="35857" name="AutoShape 17"/>
          <p:cNvSpPr>
            <a:spLocks noChangeArrowheads="1"/>
          </p:cNvSpPr>
          <p:nvPr/>
        </p:nvSpPr>
        <p:spPr bwMode="auto">
          <a:xfrm>
            <a:off x="7239000" y="2590800"/>
            <a:ext cx="647700" cy="576263"/>
          </a:xfrm>
          <a:prstGeom prst="downArrow">
            <a:avLst>
              <a:gd name="adj1" fmla="val 50000"/>
              <a:gd name="adj2" fmla="val 25000"/>
            </a:avLst>
          </a:prstGeom>
          <a:solidFill>
            <a:srgbClr val="006600"/>
          </a:solidFill>
          <a:ln w="9525">
            <a:solidFill>
              <a:srgbClr val="FFCC66"/>
            </a:solidFill>
            <a:miter lim="800000"/>
            <a:headEnd/>
            <a:tailEnd/>
          </a:ln>
        </p:spPr>
        <p:txBody>
          <a:bodyPr wrap="none" anchor="ctr"/>
          <a:lstStyle/>
          <a:p>
            <a:endParaRPr lang="es-DO"/>
          </a:p>
        </p:txBody>
      </p:sp>
      <p:sp>
        <p:nvSpPr>
          <p:cNvPr id="35858" name="AutoShape 18"/>
          <p:cNvSpPr>
            <a:spLocks noChangeArrowheads="1"/>
          </p:cNvSpPr>
          <p:nvPr/>
        </p:nvSpPr>
        <p:spPr bwMode="auto">
          <a:xfrm>
            <a:off x="7315200" y="3886200"/>
            <a:ext cx="576263" cy="576263"/>
          </a:xfrm>
          <a:prstGeom prst="downArrow">
            <a:avLst>
              <a:gd name="adj1" fmla="val 50000"/>
              <a:gd name="adj2" fmla="val 25000"/>
            </a:avLst>
          </a:prstGeom>
          <a:solidFill>
            <a:srgbClr val="006600"/>
          </a:solidFill>
          <a:ln w="9525">
            <a:solidFill>
              <a:srgbClr val="FFCC66"/>
            </a:solidFill>
            <a:miter lim="800000"/>
            <a:headEnd/>
            <a:tailEnd/>
          </a:ln>
        </p:spPr>
        <p:txBody>
          <a:bodyPr wrap="none" anchor="ctr"/>
          <a:lstStyle/>
          <a:p>
            <a:endParaRPr lang="es-DO"/>
          </a:p>
        </p:txBody>
      </p:sp>
      <p:sp>
        <p:nvSpPr>
          <p:cNvPr id="35859" name="AutoShape 19"/>
          <p:cNvSpPr>
            <a:spLocks noChangeArrowheads="1"/>
          </p:cNvSpPr>
          <p:nvPr/>
        </p:nvSpPr>
        <p:spPr bwMode="auto">
          <a:xfrm>
            <a:off x="7543800" y="5105400"/>
            <a:ext cx="433388" cy="431800"/>
          </a:xfrm>
          <a:prstGeom prst="downArrow">
            <a:avLst>
              <a:gd name="adj1" fmla="val 50000"/>
              <a:gd name="adj2" fmla="val 25000"/>
            </a:avLst>
          </a:prstGeom>
          <a:solidFill>
            <a:srgbClr val="006600"/>
          </a:solidFill>
          <a:ln w="9525">
            <a:solidFill>
              <a:srgbClr val="FFCC66"/>
            </a:solidFill>
            <a:miter lim="800000"/>
            <a:headEnd/>
            <a:tailEnd/>
          </a:ln>
        </p:spPr>
        <p:txBody>
          <a:bodyPr wrap="none" anchor="ctr"/>
          <a:lstStyle/>
          <a:p>
            <a:endParaRPr lang="es-DO"/>
          </a:p>
        </p:txBody>
      </p:sp>
      <p:sp>
        <p:nvSpPr>
          <p:cNvPr id="35860" name="Text Box 20"/>
          <p:cNvSpPr txBox="1">
            <a:spLocks noChangeArrowheads="1"/>
          </p:cNvSpPr>
          <p:nvPr/>
        </p:nvSpPr>
        <p:spPr bwMode="auto">
          <a:xfrm>
            <a:off x="4787900" y="6237288"/>
            <a:ext cx="1930400" cy="457200"/>
          </a:xfrm>
          <a:prstGeom prst="rect">
            <a:avLst/>
          </a:prstGeom>
          <a:noFill/>
          <a:ln w="9525">
            <a:noFill/>
            <a:miter lim="800000"/>
            <a:headEnd/>
            <a:tailEnd/>
          </a:ln>
        </p:spPr>
        <p:txBody>
          <a:bodyPr wrap="none">
            <a:spAutoFit/>
          </a:bodyPr>
          <a:lstStyle/>
          <a:p>
            <a:r>
              <a:rPr lang="es-ES" sz="2400" b="1">
                <a:solidFill>
                  <a:srgbClr val="006600"/>
                </a:solidFill>
                <a:latin typeface="Verdana" pitchFamily="34" charset="0"/>
              </a:rPr>
              <a:t>REVISION</a:t>
            </a:r>
          </a:p>
        </p:txBody>
      </p:sp>
      <p:sp>
        <p:nvSpPr>
          <p:cNvPr id="35861" name="Text Box 21"/>
          <p:cNvSpPr txBox="1">
            <a:spLocks noChangeArrowheads="1"/>
          </p:cNvSpPr>
          <p:nvPr/>
        </p:nvSpPr>
        <p:spPr bwMode="auto">
          <a:xfrm>
            <a:off x="2133600" y="1828800"/>
            <a:ext cx="6292850" cy="366713"/>
          </a:xfrm>
          <a:prstGeom prst="rect">
            <a:avLst/>
          </a:prstGeom>
          <a:noFill/>
          <a:ln w="9525">
            <a:noFill/>
            <a:miter lim="800000"/>
            <a:headEnd/>
            <a:tailEnd/>
          </a:ln>
        </p:spPr>
        <p:txBody>
          <a:bodyPr wrap="none">
            <a:spAutoFit/>
          </a:bodyPr>
          <a:lstStyle/>
          <a:p>
            <a:r>
              <a:rPr lang="es-ES" b="1">
                <a:latin typeface="Verdana" pitchFamily="34" charset="0"/>
              </a:rPr>
              <a:t>              RESULTADOS DE LA AUTOEVALUACION</a:t>
            </a:r>
          </a:p>
        </p:txBody>
      </p:sp>
      <p:sp>
        <p:nvSpPr>
          <p:cNvPr id="22" name="21 Rectángulo"/>
          <p:cNvSpPr/>
          <p:nvPr/>
        </p:nvSpPr>
        <p:spPr>
          <a:xfrm>
            <a:off x="3821121" y="421613"/>
            <a:ext cx="4864092" cy="369332"/>
          </a:xfrm>
          <a:prstGeom prst="rect">
            <a:avLst/>
          </a:prstGeom>
        </p:spPr>
        <p:txBody>
          <a:bodyPr wrap="square">
            <a:spAutoFit/>
          </a:bodyPr>
          <a:lstStyle/>
          <a:p>
            <a:pPr algn="ctr">
              <a:spcBef>
                <a:spcPct val="50000"/>
              </a:spcBef>
            </a:pPr>
            <a:r>
              <a:rPr lang="es-ES" b="1" dirty="0" smtClean="0">
                <a:solidFill>
                  <a:schemeClr val="bg1"/>
                </a:solidFill>
                <a:latin typeface="Verdana" pitchFamily="34" charset="0"/>
              </a:rPr>
              <a:t>FASES DE DESARROLLO DEL CAF</a:t>
            </a:r>
            <a:endParaRPr lang="es-ES" b="1" dirty="0">
              <a:solidFill>
                <a:schemeClr val="bg1"/>
              </a:solidFill>
              <a:latin typeface="Verdana"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148263" y="3284538"/>
            <a:ext cx="2663825" cy="1509712"/>
          </a:xfrm>
          <a:prstGeom prst="rect">
            <a:avLst/>
          </a:prstGeom>
          <a:noFill/>
          <a:ln w="38100">
            <a:noFill/>
            <a:miter lim="800000"/>
            <a:headEnd/>
            <a:tailEnd/>
          </a:ln>
        </p:spPr>
        <p:txBody>
          <a:bodyPr wrap="none" anchor="ctr"/>
          <a:lstStyle/>
          <a:p>
            <a:pPr>
              <a:lnSpc>
                <a:spcPct val="150000"/>
              </a:lnSpc>
              <a:buClr>
                <a:srgbClr val="336699"/>
              </a:buClr>
              <a:buFont typeface="Wingdings" pitchFamily="2" charset="2"/>
              <a:buNone/>
            </a:pPr>
            <a:endParaRPr lang="es-ES_tradnl">
              <a:latin typeface="Verdana" pitchFamily="34" charset="0"/>
            </a:endParaRPr>
          </a:p>
        </p:txBody>
      </p:sp>
      <p:sp>
        <p:nvSpPr>
          <p:cNvPr id="36867" name="Text Box 3"/>
          <p:cNvSpPr txBox="1">
            <a:spLocks noChangeArrowheads="1"/>
          </p:cNvSpPr>
          <p:nvPr/>
        </p:nvSpPr>
        <p:spPr bwMode="auto">
          <a:xfrm>
            <a:off x="808038" y="1196975"/>
            <a:ext cx="5924550" cy="519113"/>
          </a:xfrm>
          <a:prstGeom prst="rect">
            <a:avLst/>
          </a:prstGeom>
          <a:noFill/>
          <a:ln w="9525">
            <a:noFill/>
            <a:miter lim="800000"/>
            <a:headEnd/>
            <a:tailEnd/>
          </a:ln>
        </p:spPr>
        <p:txBody>
          <a:bodyPr>
            <a:spAutoFit/>
          </a:bodyPr>
          <a:lstStyle/>
          <a:p>
            <a:r>
              <a:rPr lang="es-ES" sz="2800" b="1">
                <a:solidFill>
                  <a:srgbClr val="336699"/>
                </a:solidFill>
                <a:latin typeface="Verdana" pitchFamily="34" charset="0"/>
              </a:rPr>
              <a:t>                   </a:t>
            </a:r>
          </a:p>
        </p:txBody>
      </p:sp>
      <p:sp>
        <p:nvSpPr>
          <p:cNvPr id="58372" name="Rectangle 4"/>
          <p:cNvSpPr>
            <a:spLocks noChangeArrowheads="1"/>
          </p:cNvSpPr>
          <p:nvPr/>
        </p:nvSpPr>
        <p:spPr bwMode="auto">
          <a:xfrm>
            <a:off x="2667000" y="1752600"/>
            <a:ext cx="6048375" cy="3240088"/>
          </a:xfrm>
          <a:prstGeom prst="rect">
            <a:avLst/>
          </a:prstGeom>
          <a:solidFill>
            <a:schemeClr val="accent5">
              <a:lumMod val="50000"/>
            </a:schemeClr>
          </a:solidFill>
          <a:ln w="9525">
            <a:noFill/>
            <a:miter lim="800000"/>
            <a:headEnd/>
            <a:tailEnd/>
          </a:ln>
          <a:effectLst>
            <a:outerShdw dist="107763" dir="13500000" algn="ctr" rotWithShape="0">
              <a:schemeClr val="bg2">
                <a:alpha val="50000"/>
              </a:schemeClr>
            </a:outerShdw>
          </a:effectLst>
        </p:spPr>
        <p:txBody>
          <a:bodyPr wrap="none" anchor="ctr"/>
          <a:lstStyle/>
          <a:p>
            <a:pPr algn="ctr">
              <a:defRPr/>
            </a:pPr>
            <a:r>
              <a:rPr lang="es-ES" sz="3200" b="1">
                <a:solidFill>
                  <a:schemeClr val="bg1"/>
                </a:solidFill>
                <a:effectLst>
                  <a:outerShdw blurRad="38100" dist="38100" dir="2700000" algn="tl">
                    <a:srgbClr val="000000"/>
                  </a:outerShdw>
                </a:effectLst>
                <a:latin typeface="Verdana" pitchFamily="34" charset="0"/>
              </a:rPr>
              <a:t>Elaboración </a:t>
            </a:r>
          </a:p>
          <a:p>
            <a:pPr algn="ctr">
              <a:defRPr/>
            </a:pPr>
            <a:r>
              <a:rPr lang="es-ES" sz="3200" b="1">
                <a:solidFill>
                  <a:schemeClr val="bg1"/>
                </a:solidFill>
                <a:effectLst>
                  <a:outerShdw blurRad="38100" dist="38100" dir="2700000" algn="tl">
                    <a:srgbClr val="000000"/>
                  </a:outerShdw>
                </a:effectLst>
                <a:latin typeface="Verdana" pitchFamily="34" charset="0"/>
              </a:rPr>
              <a:t>de la </a:t>
            </a:r>
          </a:p>
          <a:p>
            <a:pPr algn="ctr">
              <a:defRPr/>
            </a:pPr>
            <a:r>
              <a:rPr lang="es-ES" sz="3200" b="1">
                <a:solidFill>
                  <a:schemeClr val="bg1"/>
                </a:solidFill>
                <a:effectLst>
                  <a:outerShdw blurRad="38100" dist="38100" dir="2700000" algn="tl">
                    <a:srgbClr val="000000"/>
                  </a:outerShdw>
                </a:effectLst>
                <a:latin typeface="Verdana" pitchFamily="34" charset="0"/>
              </a:rPr>
              <a:t>Memoria de Postulación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5148263" y="3284538"/>
            <a:ext cx="2663825" cy="1509712"/>
          </a:xfrm>
          <a:prstGeom prst="rect">
            <a:avLst/>
          </a:prstGeom>
          <a:noFill/>
          <a:ln w="38100">
            <a:noFill/>
            <a:miter lim="800000"/>
            <a:headEnd/>
            <a:tailEnd/>
          </a:ln>
        </p:spPr>
        <p:txBody>
          <a:bodyPr wrap="none" anchor="ctr"/>
          <a:lstStyle/>
          <a:p>
            <a:pPr>
              <a:lnSpc>
                <a:spcPct val="150000"/>
              </a:lnSpc>
              <a:buClr>
                <a:srgbClr val="336699"/>
              </a:buClr>
              <a:buFont typeface="Wingdings" pitchFamily="2" charset="2"/>
              <a:buNone/>
            </a:pPr>
            <a:endParaRPr lang="es-ES_tradnl">
              <a:latin typeface="Verdana" pitchFamily="34" charset="0"/>
            </a:endParaRPr>
          </a:p>
        </p:txBody>
      </p:sp>
      <p:sp>
        <p:nvSpPr>
          <p:cNvPr id="37891" name="Text Box 3"/>
          <p:cNvSpPr txBox="1">
            <a:spLocks noChangeArrowheads="1"/>
          </p:cNvSpPr>
          <p:nvPr/>
        </p:nvSpPr>
        <p:spPr bwMode="auto">
          <a:xfrm>
            <a:off x="808038" y="1196975"/>
            <a:ext cx="5924550" cy="519113"/>
          </a:xfrm>
          <a:prstGeom prst="rect">
            <a:avLst/>
          </a:prstGeom>
          <a:noFill/>
          <a:ln w="9525">
            <a:noFill/>
            <a:miter lim="800000"/>
            <a:headEnd/>
            <a:tailEnd/>
          </a:ln>
        </p:spPr>
        <p:txBody>
          <a:bodyPr>
            <a:spAutoFit/>
          </a:bodyPr>
          <a:lstStyle/>
          <a:p>
            <a:r>
              <a:rPr lang="es-ES" sz="2800" b="1">
                <a:solidFill>
                  <a:srgbClr val="336699"/>
                </a:solidFill>
                <a:latin typeface="Verdana" pitchFamily="34" charset="0"/>
              </a:rPr>
              <a:t>                   </a:t>
            </a:r>
          </a:p>
        </p:txBody>
      </p:sp>
      <p:sp>
        <p:nvSpPr>
          <p:cNvPr id="37892" name="Text Box 4"/>
          <p:cNvSpPr txBox="1">
            <a:spLocks noChangeArrowheads="1"/>
          </p:cNvSpPr>
          <p:nvPr/>
        </p:nvSpPr>
        <p:spPr bwMode="auto">
          <a:xfrm>
            <a:off x="2743200" y="1143000"/>
            <a:ext cx="6248400" cy="4052888"/>
          </a:xfrm>
          <a:prstGeom prst="rect">
            <a:avLst/>
          </a:prstGeom>
          <a:noFill/>
          <a:ln w="9525">
            <a:noFill/>
            <a:miter lim="800000"/>
            <a:headEnd/>
            <a:tailEnd/>
          </a:ln>
        </p:spPr>
        <p:txBody>
          <a:bodyPr>
            <a:spAutoFit/>
          </a:bodyPr>
          <a:lstStyle/>
          <a:p>
            <a:pPr marL="457200" indent="-457200">
              <a:spcBef>
                <a:spcPct val="50000"/>
              </a:spcBef>
            </a:pPr>
            <a:r>
              <a:rPr lang="es-DO" sz="2400" b="1" i="1" u="sng">
                <a:solidFill>
                  <a:srgbClr val="000099"/>
                </a:solidFill>
                <a:latin typeface="Verdana" pitchFamily="34" charset="0"/>
              </a:rPr>
              <a:t>Sus partes</a:t>
            </a:r>
            <a:r>
              <a:rPr lang="es-DO" sz="2400" b="1" i="1">
                <a:solidFill>
                  <a:srgbClr val="000099"/>
                </a:solidFill>
                <a:latin typeface="Verdana" pitchFamily="34" charset="0"/>
              </a:rPr>
              <a:t>:</a:t>
            </a:r>
          </a:p>
          <a:p>
            <a:pPr marL="457200" indent="-457200">
              <a:spcBef>
                <a:spcPct val="50000"/>
              </a:spcBef>
            </a:pPr>
            <a:endParaRPr lang="es-DO" sz="2400" b="1" i="1">
              <a:solidFill>
                <a:srgbClr val="000099"/>
              </a:solidFill>
              <a:latin typeface="Verdana" pitchFamily="34" charset="0"/>
            </a:endParaRPr>
          </a:p>
          <a:p>
            <a:pPr marL="457200" indent="-457200">
              <a:spcBef>
                <a:spcPct val="50000"/>
              </a:spcBef>
              <a:buFontTx/>
              <a:buChar char="•"/>
            </a:pPr>
            <a:r>
              <a:rPr lang="es-DO" sz="2000" b="1" i="1">
                <a:latin typeface="Verdana" pitchFamily="34" charset="0"/>
              </a:rPr>
              <a:t>Página de presentación </a:t>
            </a:r>
          </a:p>
          <a:p>
            <a:pPr marL="457200" indent="-457200">
              <a:spcBef>
                <a:spcPct val="50000"/>
              </a:spcBef>
            </a:pPr>
            <a:r>
              <a:rPr lang="es-DO" sz="2000" b="1" i="1">
                <a:latin typeface="Verdana" pitchFamily="34" charset="0"/>
              </a:rPr>
              <a:t>Índice</a:t>
            </a:r>
          </a:p>
          <a:p>
            <a:pPr marL="457200" indent="-457200">
              <a:spcBef>
                <a:spcPct val="50000"/>
              </a:spcBef>
            </a:pPr>
            <a:r>
              <a:rPr lang="es-DO" sz="2000" b="1" i="1">
                <a:latin typeface="Verdana" pitchFamily="34" charset="0"/>
              </a:rPr>
              <a:t>I.   Resumen de la organización </a:t>
            </a:r>
          </a:p>
          <a:p>
            <a:pPr marL="457200" indent="-457200">
              <a:spcBef>
                <a:spcPct val="50000"/>
              </a:spcBef>
            </a:pPr>
            <a:r>
              <a:rPr lang="es-DO" sz="2000" b="1" i="1">
                <a:latin typeface="Verdana" pitchFamily="34" charset="0"/>
              </a:rPr>
              <a:t>II. Análisis de los 9 criterios y los 28 subcriterios</a:t>
            </a:r>
          </a:p>
          <a:p>
            <a:pPr marL="457200" indent="-457200">
              <a:spcBef>
                <a:spcPct val="50000"/>
              </a:spcBef>
            </a:pPr>
            <a:r>
              <a:rPr lang="es-DO" sz="2000" b="1" i="1">
                <a:latin typeface="Verdana" pitchFamily="34" charset="0"/>
              </a:rPr>
              <a:t>III. Glosario de términos y abreviaturas</a:t>
            </a:r>
          </a:p>
          <a:p>
            <a:pPr marL="457200" indent="-457200">
              <a:spcBef>
                <a:spcPct val="50000"/>
              </a:spcBef>
            </a:pPr>
            <a:r>
              <a:rPr lang="es-DO" sz="2000" b="1" i="1">
                <a:latin typeface="Verdana" pitchFamily="34" charset="0"/>
              </a:rPr>
              <a:t>IV. Anexos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5148263" y="3284538"/>
            <a:ext cx="2663825" cy="1509712"/>
          </a:xfrm>
          <a:prstGeom prst="rect">
            <a:avLst/>
          </a:prstGeom>
          <a:noFill/>
          <a:ln w="38100">
            <a:noFill/>
            <a:miter lim="800000"/>
            <a:headEnd/>
            <a:tailEnd/>
          </a:ln>
        </p:spPr>
        <p:txBody>
          <a:bodyPr wrap="none" anchor="ctr"/>
          <a:lstStyle/>
          <a:p>
            <a:pPr>
              <a:lnSpc>
                <a:spcPct val="150000"/>
              </a:lnSpc>
              <a:buClr>
                <a:srgbClr val="336699"/>
              </a:buClr>
              <a:buFont typeface="Wingdings" pitchFamily="2" charset="2"/>
              <a:buNone/>
            </a:pPr>
            <a:endParaRPr lang="es-ES_tradnl">
              <a:latin typeface="Verdana" pitchFamily="34" charset="0"/>
            </a:endParaRPr>
          </a:p>
        </p:txBody>
      </p:sp>
      <p:sp>
        <p:nvSpPr>
          <p:cNvPr id="38915" name="Text Box 3"/>
          <p:cNvSpPr txBox="1">
            <a:spLocks noChangeArrowheads="1"/>
          </p:cNvSpPr>
          <p:nvPr/>
        </p:nvSpPr>
        <p:spPr bwMode="auto">
          <a:xfrm>
            <a:off x="808038" y="1196975"/>
            <a:ext cx="5924550" cy="519113"/>
          </a:xfrm>
          <a:prstGeom prst="rect">
            <a:avLst/>
          </a:prstGeom>
          <a:noFill/>
          <a:ln w="9525">
            <a:noFill/>
            <a:miter lim="800000"/>
            <a:headEnd/>
            <a:tailEnd/>
          </a:ln>
        </p:spPr>
        <p:txBody>
          <a:bodyPr>
            <a:spAutoFit/>
          </a:bodyPr>
          <a:lstStyle/>
          <a:p>
            <a:r>
              <a:rPr lang="es-ES" sz="2800" b="1">
                <a:solidFill>
                  <a:srgbClr val="336699"/>
                </a:solidFill>
                <a:latin typeface="Verdana" pitchFamily="34" charset="0"/>
              </a:rPr>
              <a:t>                   </a:t>
            </a:r>
          </a:p>
        </p:txBody>
      </p:sp>
      <p:sp>
        <p:nvSpPr>
          <p:cNvPr id="38916" name="Text Box 4"/>
          <p:cNvSpPr txBox="1">
            <a:spLocks noChangeArrowheads="1"/>
          </p:cNvSpPr>
          <p:nvPr/>
        </p:nvSpPr>
        <p:spPr bwMode="auto">
          <a:xfrm>
            <a:off x="2590800" y="2349500"/>
            <a:ext cx="6084888" cy="2133600"/>
          </a:xfrm>
          <a:prstGeom prst="rect">
            <a:avLst/>
          </a:prstGeom>
          <a:solidFill>
            <a:schemeClr val="accent1"/>
          </a:solidFill>
          <a:ln w="9525">
            <a:noFill/>
            <a:miter lim="800000"/>
            <a:headEnd/>
            <a:tailEnd/>
          </a:ln>
        </p:spPr>
        <p:txBody>
          <a:bodyPr>
            <a:spAutoFit/>
          </a:bodyPr>
          <a:lstStyle/>
          <a:p>
            <a:pPr marL="457200" indent="-457200" algn="just">
              <a:spcBef>
                <a:spcPct val="50000"/>
              </a:spcBef>
              <a:buFontTx/>
              <a:buChar char="•"/>
            </a:pPr>
            <a:r>
              <a:rPr lang="es-DO" sz="2400" b="1">
                <a:solidFill>
                  <a:srgbClr val="000099"/>
                </a:solidFill>
                <a:latin typeface="Verdana" pitchFamily="34" charset="0"/>
              </a:rPr>
              <a:t>Página de presentación:</a:t>
            </a:r>
          </a:p>
          <a:p>
            <a:pPr marL="457200" indent="-457200" algn="just">
              <a:spcBef>
                <a:spcPct val="50000"/>
              </a:spcBef>
            </a:pPr>
            <a:r>
              <a:rPr lang="es-DO" sz="2000" b="1" i="1">
                <a:latin typeface="Verdana" pitchFamily="34" charset="0"/>
              </a:rPr>
              <a:t>     </a:t>
            </a:r>
            <a:r>
              <a:rPr lang="es-DO" sz="2000" b="1">
                <a:latin typeface="Verdana" pitchFamily="34" charset="0"/>
              </a:rPr>
              <a:t>Nombre de la institución, logo, indicar que postula al Premio Nacional a la Calidad y Reconocimiento a las Practicas Promisorias  2011 y la fecha de entrega.</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148263" y="3284538"/>
            <a:ext cx="2663825" cy="1509712"/>
          </a:xfrm>
          <a:prstGeom prst="rect">
            <a:avLst/>
          </a:prstGeom>
          <a:noFill/>
          <a:ln w="38100">
            <a:noFill/>
            <a:miter lim="800000"/>
            <a:headEnd/>
            <a:tailEnd/>
          </a:ln>
        </p:spPr>
        <p:txBody>
          <a:bodyPr wrap="none" anchor="ctr"/>
          <a:lstStyle/>
          <a:p>
            <a:pPr>
              <a:lnSpc>
                <a:spcPct val="150000"/>
              </a:lnSpc>
              <a:buClr>
                <a:srgbClr val="336699"/>
              </a:buClr>
              <a:buFont typeface="Wingdings" pitchFamily="2" charset="2"/>
              <a:buNone/>
            </a:pPr>
            <a:endParaRPr lang="es-ES_tradnl">
              <a:latin typeface="Verdana" pitchFamily="34" charset="0"/>
            </a:endParaRPr>
          </a:p>
        </p:txBody>
      </p:sp>
      <p:sp>
        <p:nvSpPr>
          <p:cNvPr id="39939" name="Text Box 3"/>
          <p:cNvSpPr txBox="1">
            <a:spLocks noChangeArrowheads="1"/>
          </p:cNvSpPr>
          <p:nvPr/>
        </p:nvSpPr>
        <p:spPr bwMode="auto">
          <a:xfrm>
            <a:off x="808038" y="1196975"/>
            <a:ext cx="5924550" cy="519113"/>
          </a:xfrm>
          <a:prstGeom prst="rect">
            <a:avLst/>
          </a:prstGeom>
          <a:noFill/>
          <a:ln w="9525">
            <a:noFill/>
            <a:miter lim="800000"/>
            <a:headEnd/>
            <a:tailEnd/>
          </a:ln>
        </p:spPr>
        <p:txBody>
          <a:bodyPr>
            <a:spAutoFit/>
          </a:bodyPr>
          <a:lstStyle/>
          <a:p>
            <a:r>
              <a:rPr lang="es-ES" sz="2800" b="1">
                <a:solidFill>
                  <a:srgbClr val="336699"/>
                </a:solidFill>
                <a:latin typeface="Verdana" pitchFamily="34" charset="0"/>
              </a:rPr>
              <a:t>                   </a:t>
            </a:r>
          </a:p>
        </p:txBody>
      </p:sp>
      <p:sp>
        <p:nvSpPr>
          <p:cNvPr id="39940" name="Rectangle 4"/>
          <p:cNvSpPr>
            <a:spLocks noChangeArrowheads="1"/>
          </p:cNvSpPr>
          <p:nvPr/>
        </p:nvSpPr>
        <p:spPr bwMode="auto">
          <a:xfrm>
            <a:off x="250825" y="6308725"/>
            <a:ext cx="806450" cy="366713"/>
          </a:xfrm>
          <a:prstGeom prst="rect">
            <a:avLst/>
          </a:prstGeom>
          <a:noFill/>
          <a:ln w="9525">
            <a:noFill/>
            <a:miter lim="800000"/>
            <a:headEnd/>
            <a:tailEnd/>
          </a:ln>
        </p:spPr>
        <p:txBody>
          <a:bodyPr wrap="none">
            <a:spAutoFit/>
          </a:bodyPr>
          <a:lstStyle/>
          <a:p>
            <a:r>
              <a:rPr lang="en-US" b="1">
                <a:solidFill>
                  <a:srgbClr val="006600"/>
                </a:solidFill>
              </a:rPr>
              <a:t>SEAP</a:t>
            </a:r>
          </a:p>
        </p:txBody>
      </p:sp>
      <p:sp>
        <p:nvSpPr>
          <p:cNvPr id="39941" name="Text Box 5"/>
          <p:cNvSpPr txBox="1">
            <a:spLocks noChangeArrowheads="1"/>
          </p:cNvSpPr>
          <p:nvPr/>
        </p:nvSpPr>
        <p:spPr bwMode="auto">
          <a:xfrm>
            <a:off x="2667000" y="762000"/>
            <a:ext cx="6248400" cy="4722813"/>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s-DO" sz="2400" b="1">
                <a:solidFill>
                  <a:srgbClr val="000099"/>
                </a:solidFill>
                <a:latin typeface="Verdana" pitchFamily="34" charset="0"/>
              </a:rPr>
              <a:t>I. Resumen General de la Organización</a:t>
            </a:r>
            <a:r>
              <a:rPr lang="es-DO" sz="2400" b="1">
                <a:latin typeface="Verdana" pitchFamily="34" charset="0"/>
              </a:rPr>
              <a:t> </a:t>
            </a:r>
          </a:p>
          <a:p>
            <a:pPr marL="457200" indent="-457200" algn="ctr">
              <a:spcBef>
                <a:spcPct val="50000"/>
              </a:spcBef>
            </a:pPr>
            <a:endParaRPr lang="es-DO" sz="2400" b="1">
              <a:latin typeface="Verdana" pitchFamily="34" charset="0"/>
            </a:endParaRPr>
          </a:p>
          <a:p>
            <a:pPr marL="457200" indent="-457200">
              <a:buFontTx/>
              <a:buChar char="•"/>
            </a:pPr>
            <a:r>
              <a:rPr lang="es-ES_tradnl" sz="2000" b="1" i="1" u="sng">
                <a:solidFill>
                  <a:srgbClr val="000099"/>
                </a:solidFill>
              </a:rPr>
              <a:t>Información general de la organización</a:t>
            </a:r>
            <a:r>
              <a:rPr lang="es-ES_tradnl" sz="2000" b="1" i="1"/>
              <a:t>: </a:t>
            </a:r>
            <a:r>
              <a:rPr lang="es-ES_tradnl" sz="2000" b="1"/>
              <a:t>Nombre, dirección, número de teléfono, número de fax, dirección electrónica, página Web, RNC, y base legal; naturaleza de la organización, visión, misión, valores, estrategias y objetivos generales.</a:t>
            </a:r>
          </a:p>
          <a:p>
            <a:pPr marL="457200" indent="-457200"/>
            <a:r>
              <a:rPr lang="es-ES_tradnl" sz="2000" b="1"/>
              <a:t>      Incluye, también, número de empleados, especificando la cantidad por cada grupo ocupacional y los nombres y cargos</a:t>
            </a:r>
            <a:r>
              <a:rPr lang="es-ES_tradnl" sz="2000" b="1" i="1"/>
              <a:t> </a:t>
            </a:r>
            <a:r>
              <a:rPr lang="es-ES_tradnl" sz="2000" b="1"/>
              <a:t>respectivos de los principales directivos.</a:t>
            </a:r>
            <a:r>
              <a:rPr lang="es-ES_tradnl" sz="2000" b="1" i="1"/>
              <a:t> </a:t>
            </a:r>
          </a:p>
          <a:p>
            <a:pPr marL="457200" indent="-457200"/>
            <a:endParaRPr lang="es-ES_tradnl" sz="2000" b="1" i="1" u="sng"/>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121890" y="274638"/>
            <a:ext cx="5786582" cy="792162"/>
          </a:xfrm>
        </p:spPr>
        <p:txBody>
          <a:bodyPr/>
          <a:lstStyle/>
          <a:p>
            <a:r>
              <a:rPr lang="es-ES" sz="3200" b="1" dirty="0" smtClean="0">
                <a:solidFill>
                  <a:schemeClr val="bg1">
                    <a:lumMod val="95000"/>
                  </a:schemeClr>
                </a:solidFill>
                <a:latin typeface="Verdana" pitchFamily="34" charset="0"/>
              </a:rPr>
              <a:t>OBJETIVOS DEL TALLER</a:t>
            </a:r>
          </a:p>
        </p:txBody>
      </p:sp>
      <p:sp>
        <p:nvSpPr>
          <p:cNvPr id="89091" name="Rectangle 3"/>
          <p:cNvSpPr>
            <a:spLocks noGrp="1" noChangeArrowheads="1"/>
          </p:cNvSpPr>
          <p:nvPr>
            <p:ph type="body" idx="4294967295"/>
          </p:nvPr>
        </p:nvSpPr>
        <p:spPr>
          <a:xfrm>
            <a:off x="2514600" y="1295400"/>
            <a:ext cx="6629400" cy="5105400"/>
          </a:xfrm>
          <a:solidFill>
            <a:srgbClr val="CCFFFF"/>
          </a:solidFill>
          <a:effectLst>
            <a:outerShdw dist="107763" dir="13500000" algn="ctr" rotWithShape="0">
              <a:schemeClr val="bg2">
                <a:alpha val="50000"/>
              </a:schemeClr>
            </a:outerShdw>
          </a:effectLst>
        </p:spPr>
        <p:txBody>
          <a:bodyPr/>
          <a:lstStyle/>
          <a:p>
            <a:pPr marL="728663" indent="-457200" algn="just">
              <a:lnSpc>
                <a:spcPct val="90000"/>
              </a:lnSpc>
              <a:buFont typeface="Wingdings" pitchFamily="2" charset="2"/>
              <a:buAutoNum type="arabicPeriod"/>
              <a:defRPr/>
            </a:pPr>
            <a:r>
              <a:rPr lang="es-DO" sz="2400" b="1" dirty="0" smtClean="0">
                <a:solidFill>
                  <a:schemeClr val="accent1">
                    <a:lumMod val="50000"/>
                  </a:schemeClr>
                </a:solidFill>
              </a:rPr>
              <a:t>Analizar los criterios de la </a:t>
            </a:r>
            <a:r>
              <a:rPr lang="es-DO" sz="2400" b="1" i="1" dirty="0" smtClean="0">
                <a:solidFill>
                  <a:schemeClr val="tx1">
                    <a:lumMod val="95000"/>
                    <a:lumOff val="5000"/>
                  </a:schemeClr>
                </a:solidFill>
              </a:rPr>
              <a:t>Tabla de Puntuación Afinada del Premio.</a:t>
            </a:r>
            <a:endParaRPr lang="es-ES" sz="2400" b="1" i="1" dirty="0" smtClean="0">
              <a:solidFill>
                <a:schemeClr val="tx1">
                  <a:lumMod val="95000"/>
                  <a:lumOff val="5000"/>
                </a:schemeClr>
              </a:solidFill>
            </a:endParaRPr>
          </a:p>
          <a:p>
            <a:pPr marL="728663" indent="-457200" algn="just">
              <a:lnSpc>
                <a:spcPct val="90000"/>
              </a:lnSpc>
              <a:buFont typeface="Wingdings" pitchFamily="2" charset="2"/>
              <a:buNone/>
              <a:defRPr/>
            </a:pPr>
            <a:r>
              <a:rPr lang="es-ES" sz="2400" b="1" dirty="0" smtClean="0">
                <a:solidFill>
                  <a:schemeClr val="accent1">
                    <a:lumMod val="50000"/>
                  </a:schemeClr>
                </a:solidFill>
              </a:rPr>
              <a:t>2. </a:t>
            </a:r>
            <a:r>
              <a:rPr lang="es-DO" sz="2400" b="1" dirty="0" smtClean="0">
                <a:solidFill>
                  <a:schemeClr val="accent1">
                    <a:lumMod val="50000"/>
                  </a:schemeClr>
                </a:solidFill>
              </a:rPr>
              <a:t>Compartir información  acerca del </a:t>
            </a:r>
            <a:r>
              <a:rPr lang="es-DO" sz="2400" b="1" i="1" dirty="0" smtClean="0">
                <a:solidFill>
                  <a:schemeClr val="tx1">
                    <a:lumMod val="95000"/>
                    <a:lumOff val="5000"/>
                  </a:schemeClr>
                </a:solidFill>
              </a:rPr>
              <a:t>Premio Nacional a la Calidad y Reconocimiento a las Prácticas Promisorias</a:t>
            </a:r>
            <a:r>
              <a:rPr lang="es-DO" sz="2400" b="1" dirty="0" smtClean="0">
                <a:solidFill>
                  <a:schemeClr val="tx1">
                    <a:lumMod val="95000"/>
                    <a:lumOff val="5000"/>
                  </a:schemeClr>
                </a:solidFill>
              </a:rPr>
              <a:t>.</a:t>
            </a:r>
            <a:endParaRPr lang="es-ES" sz="2400" b="1" dirty="0" smtClean="0">
              <a:solidFill>
                <a:schemeClr val="tx1">
                  <a:lumMod val="95000"/>
                  <a:lumOff val="5000"/>
                </a:schemeClr>
              </a:solidFill>
            </a:endParaRPr>
          </a:p>
          <a:p>
            <a:pPr marL="728663" indent="-457200" algn="just">
              <a:lnSpc>
                <a:spcPct val="90000"/>
              </a:lnSpc>
              <a:buFont typeface="Wingdings" pitchFamily="2" charset="2"/>
              <a:buNone/>
              <a:defRPr/>
            </a:pPr>
            <a:r>
              <a:rPr lang="es-DO" sz="2400" b="1" dirty="0" smtClean="0">
                <a:solidFill>
                  <a:schemeClr val="accent1">
                    <a:lumMod val="50000"/>
                  </a:schemeClr>
                </a:solidFill>
              </a:rPr>
              <a:t>3. Examinar/Revisar las pautas para  </a:t>
            </a:r>
            <a:r>
              <a:rPr lang="es-DO" sz="2400" b="1" i="1" dirty="0" smtClean="0">
                <a:solidFill>
                  <a:schemeClr val="tx1">
                    <a:lumMod val="95000"/>
                    <a:lumOff val="5000"/>
                  </a:schemeClr>
                </a:solidFill>
              </a:rPr>
              <a:t>la Elaboración de la Memoria de Postulación al PNC.</a:t>
            </a:r>
          </a:p>
          <a:p>
            <a:pPr marL="728663" indent="-457200" algn="just">
              <a:lnSpc>
                <a:spcPct val="90000"/>
              </a:lnSpc>
              <a:buFont typeface="Wingdings" pitchFamily="2" charset="2"/>
              <a:buNone/>
              <a:defRPr/>
            </a:pPr>
            <a:r>
              <a:rPr lang="es-DO" sz="2400" b="1" dirty="0" smtClean="0">
                <a:solidFill>
                  <a:schemeClr val="accent1">
                    <a:lumMod val="50000"/>
                  </a:schemeClr>
                </a:solidFill>
              </a:rPr>
              <a:t>4. Presentar una </a:t>
            </a:r>
            <a:r>
              <a:rPr lang="es-DO" sz="2400" b="1" i="1" dirty="0" smtClean="0">
                <a:solidFill>
                  <a:schemeClr val="tx1">
                    <a:lumMod val="95000"/>
                    <a:lumOff val="5000"/>
                  </a:schemeClr>
                </a:solidFill>
              </a:rPr>
              <a:t>Memoria de Postulación. </a:t>
            </a:r>
          </a:p>
          <a:p>
            <a:pPr marL="728663" indent="-457200" algn="just">
              <a:lnSpc>
                <a:spcPct val="90000"/>
              </a:lnSpc>
              <a:buFont typeface="Wingdings" pitchFamily="2" charset="2"/>
              <a:buNone/>
              <a:defRPr/>
            </a:pPr>
            <a:endParaRPr lang="es-DO" sz="2400" b="1" dirty="0" smtClean="0">
              <a:solidFill>
                <a:schemeClr val="tx1">
                  <a:lumMod val="95000"/>
                  <a:lumOff val="5000"/>
                </a:schemeClr>
              </a:solidFill>
            </a:endParaRPr>
          </a:p>
          <a:p>
            <a:pPr marL="728663" indent="-457200" algn="just">
              <a:lnSpc>
                <a:spcPct val="90000"/>
              </a:lnSpc>
              <a:buFont typeface="Wingdings" pitchFamily="2" charset="2"/>
              <a:buNone/>
              <a:defRPr/>
            </a:pPr>
            <a:r>
              <a:rPr lang="es-DO" sz="2400" b="1" dirty="0" smtClean="0">
                <a:solidFill>
                  <a:schemeClr val="accent1">
                    <a:lumMod val="50000"/>
                  </a:schemeClr>
                </a:solidFill>
              </a:rPr>
              <a:t>5. Realizar un ejercicio de elaboración de </a:t>
            </a:r>
            <a:r>
              <a:rPr lang="es-DO" sz="2400" b="1" i="1" dirty="0" smtClean="0">
                <a:solidFill>
                  <a:schemeClr val="tx1">
                    <a:lumMod val="95000"/>
                    <a:lumOff val="5000"/>
                  </a:schemeClr>
                </a:solidFill>
              </a:rPr>
              <a:t>Memoria de Postulación.</a:t>
            </a:r>
          </a:p>
          <a:p>
            <a:pPr marL="728663" indent="-457200" algn="just">
              <a:lnSpc>
                <a:spcPct val="90000"/>
              </a:lnSpc>
              <a:buFont typeface="Wingdings" pitchFamily="2" charset="2"/>
              <a:buNone/>
              <a:defRPr/>
            </a:pPr>
            <a:endParaRPr lang="es-ES" sz="2400" b="1" i="1" dirty="0" smtClean="0">
              <a:solidFill>
                <a:srgbClr val="33CC33"/>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5148263" y="3284538"/>
            <a:ext cx="2663825" cy="1509712"/>
          </a:xfrm>
          <a:prstGeom prst="rect">
            <a:avLst/>
          </a:prstGeom>
          <a:noFill/>
          <a:ln w="38100">
            <a:noFill/>
            <a:miter lim="800000"/>
            <a:headEnd/>
            <a:tailEnd/>
          </a:ln>
        </p:spPr>
        <p:txBody>
          <a:bodyPr wrap="none" anchor="ctr"/>
          <a:lstStyle/>
          <a:p>
            <a:pPr>
              <a:lnSpc>
                <a:spcPct val="150000"/>
              </a:lnSpc>
              <a:buClr>
                <a:srgbClr val="336699"/>
              </a:buClr>
              <a:buFont typeface="Wingdings" pitchFamily="2" charset="2"/>
              <a:buNone/>
            </a:pPr>
            <a:endParaRPr lang="es-ES_tradnl">
              <a:latin typeface="Verdana" pitchFamily="34" charset="0"/>
            </a:endParaRPr>
          </a:p>
        </p:txBody>
      </p:sp>
      <p:sp>
        <p:nvSpPr>
          <p:cNvPr id="40963" name="Text Box 3"/>
          <p:cNvSpPr txBox="1">
            <a:spLocks noChangeArrowheads="1"/>
          </p:cNvSpPr>
          <p:nvPr/>
        </p:nvSpPr>
        <p:spPr bwMode="auto">
          <a:xfrm>
            <a:off x="808038" y="1196975"/>
            <a:ext cx="5924550" cy="519113"/>
          </a:xfrm>
          <a:prstGeom prst="rect">
            <a:avLst/>
          </a:prstGeom>
          <a:noFill/>
          <a:ln w="9525">
            <a:noFill/>
            <a:miter lim="800000"/>
            <a:headEnd/>
            <a:tailEnd/>
          </a:ln>
        </p:spPr>
        <p:txBody>
          <a:bodyPr>
            <a:spAutoFit/>
          </a:bodyPr>
          <a:lstStyle/>
          <a:p>
            <a:r>
              <a:rPr lang="es-ES" sz="2800" b="1">
                <a:solidFill>
                  <a:srgbClr val="336699"/>
                </a:solidFill>
                <a:latin typeface="Verdana" pitchFamily="34" charset="0"/>
              </a:rPr>
              <a:t>                   </a:t>
            </a:r>
          </a:p>
        </p:txBody>
      </p:sp>
      <p:sp>
        <p:nvSpPr>
          <p:cNvPr id="40964" name="Rectangle 4"/>
          <p:cNvSpPr>
            <a:spLocks noChangeArrowheads="1"/>
          </p:cNvSpPr>
          <p:nvPr/>
        </p:nvSpPr>
        <p:spPr bwMode="auto">
          <a:xfrm>
            <a:off x="250825" y="6308725"/>
            <a:ext cx="806450" cy="366713"/>
          </a:xfrm>
          <a:prstGeom prst="rect">
            <a:avLst/>
          </a:prstGeom>
          <a:noFill/>
          <a:ln w="9525">
            <a:noFill/>
            <a:miter lim="800000"/>
            <a:headEnd/>
            <a:tailEnd/>
          </a:ln>
        </p:spPr>
        <p:txBody>
          <a:bodyPr wrap="none">
            <a:spAutoFit/>
          </a:bodyPr>
          <a:lstStyle/>
          <a:p>
            <a:r>
              <a:rPr lang="en-US" b="1">
                <a:solidFill>
                  <a:srgbClr val="006600"/>
                </a:solidFill>
              </a:rPr>
              <a:t>SEAP</a:t>
            </a:r>
          </a:p>
        </p:txBody>
      </p:sp>
      <p:sp>
        <p:nvSpPr>
          <p:cNvPr id="40965" name="Text Box 5"/>
          <p:cNvSpPr txBox="1">
            <a:spLocks noChangeArrowheads="1"/>
          </p:cNvSpPr>
          <p:nvPr/>
        </p:nvSpPr>
        <p:spPr bwMode="auto">
          <a:xfrm>
            <a:off x="2590800" y="1143000"/>
            <a:ext cx="6400800" cy="4113213"/>
          </a:xfrm>
          <a:prstGeom prst="rect">
            <a:avLst/>
          </a:prstGeom>
          <a:solidFill>
            <a:schemeClr val="accent1"/>
          </a:solidFill>
          <a:ln w="9525">
            <a:noFill/>
            <a:miter lim="800000"/>
            <a:headEnd/>
            <a:tailEnd/>
          </a:ln>
        </p:spPr>
        <p:txBody>
          <a:bodyPr>
            <a:spAutoFit/>
          </a:bodyPr>
          <a:lstStyle/>
          <a:p>
            <a:pPr marL="457200" indent="-457200" algn="ctr">
              <a:spcBef>
                <a:spcPct val="50000"/>
              </a:spcBef>
            </a:pPr>
            <a:r>
              <a:rPr lang="es-DO" sz="2400" b="1">
                <a:solidFill>
                  <a:srgbClr val="000099"/>
                </a:solidFill>
                <a:latin typeface="Verdana" pitchFamily="34" charset="0"/>
              </a:rPr>
              <a:t>I. Resumen General de la Organización </a:t>
            </a:r>
            <a:r>
              <a:rPr lang="es-DO" sz="2400" b="1" i="1">
                <a:solidFill>
                  <a:schemeClr val="accent2"/>
                </a:solidFill>
                <a:latin typeface="Verdana" pitchFamily="34" charset="0"/>
              </a:rPr>
              <a:t>(continuación)</a:t>
            </a:r>
          </a:p>
          <a:p>
            <a:pPr marL="457200" indent="-457200" algn="ctr">
              <a:spcBef>
                <a:spcPct val="50000"/>
              </a:spcBef>
            </a:pPr>
            <a:endParaRPr lang="es-DO" sz="2400" b="1" i="1">
              <a:solidFill>
                <a:schemeClr val="accent2"/>
              </a:solidFill>
              <a:latin typeface="Verdana" pitchFamily="34" charset="0"/>
            </a:endParaRPr>
          </a:p>
          <a:p>
            <a:pPr marL="457200" indent="-457200">
              <a:buFontTx/>
              <a:buChar char="•"/>
            </a:pPr>
            <a:r>
              <a:rPr lang="es-ES_tradnl" sz="2000" b="1" i="1" u="sng">
                <a:solidFill>
                  <a:srgbClr val="000099"/>
                </a:solidFill>
              </a:rPr>
              <a:t>Perfil de la organización</a:t>
            </a:r>
            <a:r>
              <a:rPr lang="es-ES_tradnl" sz="2000" b="1" i="1"/>
              <a:t>: </a:t>
            </a:r>
            <a:r>
              <a:rPr lang="es-ES_tradnl" sz="2000" b="1"/>
              <a:t>Señalar los aspectos más importantes, así como los factores claves relacionados con las actividades que realiza y hacia donde está orientado el organismo (tipo de organización según operaciones que realiza y población objetivo). </a:t>
            </a:r>
          </a:p>
          <a:p>
            <a:pPr marL="457200" indent="-457200"/>
            <a:r>
              <a:rPr lang="es-ES_tradnl" sz="2000" b="1"/>
              <a:t>      En este punto, es imprescindible especificar quiénes son los clientes de la organización, es decir, a quiénes van dirigidos  sus servicios.</a:t>
            </a:r>
            <a:endParaRPr lang="es-DO" sz="2000" b="1"/>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148263" y="3284538"/>
            <a:ext cx="2663825" cy="1509712"/>
          </a:xfrm>
          <a:prstGeom prst="rect">
            <a:avLst/>
          </a:prstGeom>
          <a:noFill/>
          <a:ln w="38100">
            <a:noFill/>
            <a:miter lim="800000"/>
            <a:headEnd/>
            <a:tailEnd/>
          </a:ln>
        </p:spPr>
        <p:txBody>
          <a:bodyPr wrap="none" anchor="ctr"/>
          <a:lstStyle/>
          <a:p>
            <a:pPr>
              <a:lnSpc>
                <a:spcPct val="150000"/>
              </a:lnSpc>
              <a:buClr>
                <a:srgbClr val="336699"/>
              </a:buClr>
              <a:buFont typeface="Wingdings" pitchFamily="2" charset="2"/>
              <a:buNone/>
            </a:pPr>
            <a:endParaRPr lang="es-ES_tradnl">
              <a:latin typeface="Verdana" pitchFamily="34" charset="0"/>
            </a:endParaRPr>
          </a:p>
        </p:txBody>
      </p:sp>
      <p:sp>
        <p:nvSpPr>
          <p:cNvPr id="41987" name="Text Box 3"/>
          <p:cNvSpPr txBox="1">
            <a:spLocks noChangeArrowheads="1"/>
          </p:cNvSpPr>
          <p:nvPr/>
        </p:nvSpPr>
        <p:spPr bwMode="auto">
          <a:xfrm>
            <a:off x="808038" y="1196975"/>
            <a:ext cx="5924550" cy="519113"/>
          </a:xfrm>
          <a:prstGeom prst="rect">
            <a:avLst/>
          </a:prstGeom>
          <a:noFill/>
          <a:ln w="9525">
            <a:noFill/>
            <a:miter lim="800000"/>
            <a:headEnd/>
            <a:tailEnd/>
          </a:ln>
        </p:spPr>
        <p:txBody>
          <a:bodyPr>
            <a:spAutoFit/>
          </a:bodyPr>
          <a:lstStyle/>
          <a:p>
            <a:r>
              <a:rPr lang="es-ES" sz="2800" b="1">
                <a:solidFill>
                  <a:srgbClr val="336699"/>
                </a:solidFill>
                <a:latin typeface="Verdana" pitchFamily="34" charset="0"/>
              </a:rPr>
              <a:t>                   </a:t>
            </a:r>
          </a:p>
        </p:txBody>
      </p:sp>
      <p:sp>
        <p:nvSpPr>
          <p:cNvPr id="41988" name="Text Box 4"/>
          <p:cNvSpPr txBox="1">
            <a:spLocks noChangeArrowheads="1"/>
          </p:cNvSpPr>
          <p:nvPr/>
        </p:nvSpPr>
        <p:spPr bwMode="auto">
          <a:xfrm>
            <a:off x="2819400" y="1196975"/>
            <a:ext cx="5783263" cy="4937125"/>
          </a:xfrm>
          <a:prstGeom prst="rect">
            <a:avLst/>
          </a:prstGeom>
          <a:solidFill>
            <a:schemeClr val="accent1"/>
          </a:solidFill>
          <a:ln w="9525">
            <a:noFill/>
            <a:miter lim="800000"/>
            <a:headEnd/>
            <a:tailEnd/>
          </a:ln>
        </p:spPr>
        <p:txBody>
          <a:bodyPr>
            <a:spAutoFit/>
          </a:bodyPr>
          <a:lstStyle/>
          <a:p>
            <a:pPr marL="457200" indent="-457200">
              <a:spcBef>
                <a:spcPct val="50000"/>
              </a:spcBef>
            </a:pPr>
            <a:r>
              <a:rPr lang="es-DO" sz="2400" b="1">
                <a:solidFill>
                  <a:srgbClr val="000099"/>
                </a:solidFill>
                <a:latin typeface="Verdana" pitchFamily="34" charset="0"/>
              </a:rPr>
              <a:t>I. Resumen General de la Organización </a:t>
            </a:r>
          </a:p>
          <a:p>
            <a:pPr marL="457200" indent="-457200" algn="just">
              <a:spcBef>
                <a:spcPct val="50000"/>
              </a:spcBef>
            </a:pPr>
            <a:r>
              <a:rPr lang="es-ES_tradnl" sz="2000" b="1" i="1" u="sng">
                <a:solidFill>
                  <a:srgbClr val="000099"/>
                </a:solidFill>
                <a:latin typeface="Verdana" pitchFamily="34" charset="0"/>
              </a:rPr>
              <a:t>Estructura organizativa:</a:t>
            </a:r>
            <a:r>
              <a:rPr lang="es-ES_tradnl" sz="2000" b="1">
                <a:latin typeface="Verdana" pitchFamily="34" charset="0"/>
              </a:rPr>
              <a:t> Presentar el </a:t>
            </a:r>
            <a:r>
              <a:rPr lang="es-ES_tradnl" sz="2000" b="1" i="1">
                <a:latin typeface="Verdana" pitchFamily="34" charset="0"/>
              </a:rPr>
              <a:t>organigrama</a:t>
            </a:r>
            <a:r>
              <a:rPr lang="es-ES_tradnl" sz="2000" b="1">
                <a:latin typeface="Verdana" pitchFamily="34" charset="0"/>
              </a:rPr>
              <a:t> de tal manera que los Evaluadores Externos y el Jurado Evaluador identifiquen con claridad la relación entre las diferentes áreas administrativas de la organización.</a:t>
            </a:r>
          </a:p>
          <a:p>
            <a:pPr marL="457200" indent="-457200"/>
            <a:endParaRPr lang="es-ES_tradnl" sz="2000" b="1" i="1" u="sng">
              <a:latin typeface="Verdana" pitchFamily="34" charset="0"/>
            </a:endParaRPr>
          </a:p>
          <a:p>
            <a:pPr marL="457200" indent="-457200"/>
            <a:r>
              <a:rPr lang="es-ES_tradnl" sz="2000" b="1" i="1" u="sng">
                <a:solidFill>
                  <a:srgbClr val="000099"/>
                </a:solidFill>
                <a:latin typeface="Verdana" pitchFamily="34" charset="0"/>
              </a:rPr>
              <a:t>Catálogo de servicios</a:t>
            </a:r>
            <a:r>
              <a:rPr lang="es-ES_tradnl" sz="2000" b="1">
                <a:latin typeface="Verdana" pitchFamily="34" charset="0"/>
              </a:rPr>
              <a:t>:  Presentar una relación de los servicios ofrecidos por la organización a los ciudadanos, clasificados por categorías.</a:t>
            </a:r>
            <a:endParaRPr lang="es-DO" sz="2000" b="1">
              <a:latin typeface="Verdana"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148263" y="3284538"/>
            <a:ext cx="2663825" cy="1509712"/>
          </a:xfrm>
          <a:prstGeom prst="rect">
            <a:avLst/>
          </a:prstGeom>
          <a:noFill/>
          <a:ln w="38100">
            <a:noFill/>
            <a:miter lim="800000"/>
            <a:headEnd/>
            <a:tailEnd/>
          </a:ln>
        </p:spPr>
        <p:txBody>
          <a:bodyPr wrap="none" anchor="ctr"/>
          <a:lstStyle/>
          <a:p>
            <a:pPr>
              <a:lnSpc>
                <a:spcPct val="150000"/>
              </a:lnSpc>
              <a:buClr>
                <a:srgbClr val="336699"/>
              </a:buClr>
              <a:buFont typeface="Wingdings" pitchFamily="2" charset="2"/>
              <a:buNone/>
            </a:pPr>
            <a:endParaRPr lang="es-ES_tradnl">
              <a:latin typeface="Verdana" pitchFamily="34" charset="0"/>
            </a:endParaRPr>
          </a:p>
        </p:txBody>
      </p:sp>
      <p:sp>
        <p:nvSpPr>
          <p:cNvPr id="43011" name="Text Box 3"/>
          <p:cNvSpPr txBox="1">
            <a:spLocks noChangeArrowheads="1"/>
          </p:cNvSpPr>
          <p:nvPr/>
        </p:nvSpPr>
        <p:spPr bwMode="auto">
          <a:xfrm>
            <a:off x="808038" y="1196975"/>
            <a:ext cx="5924550" cy="519113"/>
          </a:xfrm>
          <a:prstGeom prst="rect">
            <a:avLst/>
          </a:prstGeom>
          <a:noFill/>
          <a:ln w="9525">
            <a:noFill/>
            <a:miter lim="800000"/>
            <a:headEnd/>
            <a:tailEnd/>
          </a:ln>
        </p:spPr>
        <p:txBody>
          <a:bodyPr>
            <a:spAutoFit/>
          </a:bodyPr>
          <a:lstStyle/>
          <a:p>
            <a:r>
              <a:rPr lang="es-ES" sz="2800" b="1">
                <a:solidFill>
                  <a:srgbClr val="336699"/>
                </a:solidFill>
                <a:latin typeface="Verdana" pitchFamily="34" charset="0"/>
              </a:rPr>
              <a:t>                   </a:t>
            </a:r>
          </a:p>
        </p:txBody>
      </p:sp>
      <p:sp>
        <p:nvSpPr>
          <p:cNvPr id="43012" name="Text Box 4"/>
          <p:cNvSpPr txBox="1">
            <a:spLocks noChangeArrowheads="1"/>
          </p:cNvSpPr>
          <p:nvPr/>
        </p:nvSpPr>
        <p:spPr bwMode="auto">
          <a:xfrm>
            <a:off x="2590800" y="1371600"/>
            <a:ext cx="6373813" cy="4418013"/>
          </a:xfrm>
          <a:prstGeom prst="rect">
            <a:avLst/>
          </a:prstGeom>
          <a:solidFill>
            <a:schemeClr val="accent1"/>
          </a:solidFill>
          <a:ln w="9525">
            <a:noFill/>
            <a:miter lim="800000"/>
            <a:headEnd/>
            <a:tailEnd/>
          </a:ln>
        </p:spPr>
        <p:txBody>
          <a:bodyPr>
            <a:spAutoFit/>
          </a:bodyPr>
          <a:lstStyle/>
          <a:p>
            <a:pPr marL="457200" indent="-457200">
              <a:spcBef>
                <a:spcPct val="50000"/>
              </a:spcBef>
              <a:buFontTx/>
              <a:buAutoNum type="romanUcPeriod" startAt="2"/>
            </a:pPr>
            <a:r>
              <a:rPr lang="es-ES_tradnl" sz="2400" b="1">
                <a:solidFill>
                  <a:srgbClr val="000099"/>
                </a:solidFill>
                <a:latin typeface="Verdana" pitchFamily="34" charset="0"/>
              </a:rPr>
              <a:t>Análisis de los 9 criterios y los 28 subcriterios</a:t>
            </a:r>
          </a:p>
          <a:p>
            <a:pPr marL="457200" indent="-457200">
              <a:spcBef>
                <a:spcPct val="50000"/>
              </a:spcBef>
            </a:pPr>
            <a:endParaRPr lang="es-ES_tradnl" sz="2400" b="1">
              <a:solidFill>
                <a:srgbClr val="000099"/>
              </a:solidFill>
              <a:latin typeface="Verdana" pitchFamily="34" charset="0"/>
            </a:endParaRPr>
          </a:p>
          <a:p>
            <a:pPr marL="457200" indent="-457200" algn="just">
              <a:spcBef>
                <a:spcPct val="50000"/>
              </a:spcBef>
            </a:pPr>
            <a:r>
              <a:rPr lang="es-ES_tradnl" sz="2000" b="1">
                <a:latin typeface="Verdana" pitchFamily="34" charset="0"/>
              </a:rPr>
              <a:t>     El contenido de esta parte de la memoria tiene como fuente de información el autodiagnóstico realizado por la institución  postulante. Es necesario desarrollar todas las áreas de análisis de tal manera que permita obtener una visión global de la organización y su sistema de gestión.</a:t>
            </a:r>
            <a:r>
              <a:rPr lang="es-ES_tradnl" sz="2000">
                <a:latin typeface="Verdana" pitchFamily="34" charset="0"/>
              </a:rPr>
              <a:t> </a:t>
            </a:r>
          </a:p>
          <a:p>
            <a:pPr marL="457200" indent="-457200" algn="just">
              <a:spcBef>
                <a:spcPct val="50000"/>
              </a:spcBef>
            </a:pPr>
            <a:endParaRPr lang="es-DO" sz="2000">
              <a:latin typeface="Verdana"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148263" y="3284538"/>
            <a:ext cx="2663825" cy="1509712"/>
          </a:xfrm>
          <a:prstGeom prst="rect">
            <a:avLst/>
          </a:prstGeom>
          <a:noFill/>
          <a:ln w="38100">
            <a:noFill/>
            <a:miter lim="800000"/>
            <a:headEnd/>
            <a:tailEnd/>
          </a:ln>
        </p:spPr>
        <p:txBody>
          <a:bodyPr wrap="none" anchor="ctr"/>
          <a:lstStyle/>
          <a:p>
            <a:pPr>
              <a:lnSpc>
                <a:spcPct val="150000"/>
              </a:lnSpc>
              <a:buClr>
                <a:srgbClr val="336699"/>
              </a:buClr>
              <a:buFont typeface="Wingdings" pitchFamily="2" charset="2"/>
              <a:buNone/>
            </a:pPr>
            <a:endParaRPr lang="es-ES_tradnl">
              <a:latin typeface="Verdana" pitchFamily="34" charset="0"/>
            </a:endParaRPr>
          </a:p>
        </p:txBody>
      </p:sp>
      <p:sp>
        <p:nvSpPr>
          <p:cNvPr id="44035" name="Text Box 3"/>
          <p:cNvSpPr txBox="1">
            <a:spLocks noChangeArrowheads="1"/>
          </p:cNvSpPr>
          <p:nvPr/>
        </p:nvSpPr>
        <p:spPr bwMode="auto">
          <a:xfrm>
            <a:off x="808038" y="1196975"/>
            <a:ext cx="5924550" cy="519113"/>
          </a:xfrm>
          <a:prstGeom prst="rect">
            <a:avLst/>
          </a:prstGeom>
          <a:noFill/>
          <a:ln w="9525">
            <a:noFill/>
            <a:miter lim="800000"/>
            <a:headEnd/>
            <a:tailEnd/>
          </a:ln>
        </p:spPr>
        <p:txBody>
          <a:bodyPr>
            <a:spAutoFit/>
          </a:bodyPr>
          <a:lstStyle/>
          <a:p>
            <a:r>
              <a:rPr lang="es-ES" sz="2800" b="1">
                <a:solidFill>
                  <a:srgbClr val="336699"/>
                </a:solidFill>
                <a:latin typeface="Verdana" pitchFamily="34" charset="0"/>
              </a:rPr>
              <a:t>                   </a:t>
            </a:r>
          </a:p>
        </p:txBody>
      </p:sp>
      <p:sp>
        <p:nvSpPr>
          <p:cNvPr id="44036" name="Text Box 4"/>
          <p:cNvSpPr txBox="1">
            <a:spLocks noChangeArrowheads="1"/>
          </p:cNvSpPr>
          <p:nvPr/>
        </p:nvSpPr>
        <p:spPr bwMode="auto">
          <a:xfrm>
            <a:off x="2743200" y="838200"/>
            <a:ext cx="5867400" cy="4965700"/>
          </a:xfrm>
          <a:prstGeom prst="rect">
            <a:avLst/>
          </a:prstGeom>
          <a:solidFill>
            <a:schemeClr val="accent1"/>
          </a:solidFill>
          <a:ln w="9525">
            <a:noFill/>
            <a:miter lim="800000"/>
            <a:headEnd/>
            <a:tailEnd/>
          </a:ln>
        </p:spPr>
        <p:txBody>
          <a:bodyPr>
            <a:spAutoFit/>
          </a:bodyPr>
          <a:lstStyle/>
          <a:p>
            <a:pPr marL="457200" indent="-457200">
              <a:spcBef>
                <a:spcPct val="50000"/>
              </a:spcBef>
            </a:pPr>
            <a:r>
              <a:rPr lang="es-ES_tradnl" sz="2400" b="1">
                <a:solidFill>
                  <a:srgbClr val="000099"/>
                </a:solidFill>
                <a:latin typeface="Verdana" pitchFamily="34" charset="0"/>
              </a:rPr>
              <a:t>III. Glosario de términos y abreviaturas</a:t>
            </a:r>
          </a:p>
          <a:p>
            <a:pPr marL="457200" indent="-457200" algn="just">
              <a:spcBef>
                <a:spcPct val="50000"/>
              </a:spcBef>
            </a:pPr>
            <a:r>
              <a:rPr lang="es-ES_tradnl" sz="2000" b="1">
                <a:latin typeface="Verdana" pitchFamily="34" charset="0"/>
              </a:rPr>
              <a:t>     Elaborar un breve diccionario de los términos y abreviaturas particulares o que son propios de la organización postulante y que han sido utilizados en los documentos de postulación, a fin de facilitar su comprensión por parte de los evaluadores externos.</a:t>
            </a:r>
          </a:p>
          <a:p>
            <a:pPr marL="457200" indent="-457200" algn="just">
              <a:spcBef>
                <a:spcPct val="50000"/>
              </a:spcBef>
            </a:pPr>
            <a:endParaRPr lang="es-ES_tradnl" sz="2000" b="1">
              <a:latin typeface="Verdana" pitchFamily="34" charset="0"/>
            </a:endParaRPr>
          </a:p>
          <a:p>
            <a:pPr marL="457200" indent="-457200" algn="just">
              <a:spcBef>
                <a:spcPct val="50000"/>
              </a:spcBef>
            </a:pPr>
            <a:r>
              <a:rPr lang="es-ES_tradnl" sz="2400" b="1">
                <a:solidFill>
                  <a:srgbClr val="000099"/>
                </a:solidFill>
                <a:latin typeface="Verdana" pitchFamily="34" charset="0"/>
              </a:rPr>
              <a:t>IV. Anexos</a:t>
            </a:r>
          </a:p>
          <a:p>
            <a:pPr marL="457200" indent="-457200" algn="just">
              <a:spcBef>
                <a:spcPct val="50000"/>
              </a:spcBef>
            </a:pPr>
            <a:endParaRPr lang="es-DO" sz="2400" b="1">
              <a:solidFill>
                <a:srgbClr val="000099"/>
              </a:solidFill>
              <a:latin typeface="Verdana"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PNC"/>
          <p:cNvPicPr>
            <a:picLocks noChangeAspect="1" noChangeArrowheads="1"/>
          </p:cNvPicPr>
          <p:nvPr/>
        </p:nvPicPr>
        <p:blipFill>
          <a:blip r:embed="rId2"/>
          <a:srcRect/>
          <a:stretch>
            <a:fillRect/>
          </a:stretch>
        </p:blipFill>
        <p:spPr bwMode="auto">
          <a:xfrm>
            <a:off x="3924300" y="1268413"/>
            <a:ext cx="3170238" cy="2065337"/>
          </a:xfrm>
          <a:prstGeom prst="rect">
            <a:avLst/>
          </a:prstGeom>
          <a:noFill/>
          <a:ln w="9525">
            <a:noFill/>
            <a:miter lim="800000"/>
            <a:headEnd/>
            <a:tailEnd/>
          </a:ln>
        </p:spPr>
      </p:pic>
      <p:sp>
        <p:nvSpPr>
          <p:cNvPr id="3075" name="Text Box 5"/>
          <p:cNvSpPr txBox="1">
            <a:spLocks noChangeArrowheads="1"/>
          </p:cNvSpPr>
          <p:nvPr/>
        </p:nvSpPr>
        <p:spPr bwMode="auto">
          <a:xfrm>
            <a:off x="2916238" y="3789363"/>
            <a:ext cx="5616575" cy="1016000"/>
          </a:xfrm>
          <a:prstGeom prst="rect">
            <a:avLst/>
          </a:prstGeom>
          <a:solidFill>
            <a:schemeClr val="accent5">
              <a:lumMod val="50000"/>
            </a:schemeClr>
          </a:solidFill>
          <a:ln w="9525">
            <a:solidFill>
              <a:srgbClr val="FFCC00"/>
            </a:solidFill>
            <a:miter lim="800000"/>
            <a:headEnd/>
            <a:tailEnd/>
          </a:ln>
          <a:effectLst>
            <a:outerShdw dist="107763" dir="13500000" algn="ctr" rotWithShape="0">
              <a:srgbClr val="808080">
                <a:alpha val="50000"/>
              </a:srgbClr>
            </a:outerShdw>
          </a:effectLst>
        </p:spPr>
        <p:txBody>
          <a:bodyPr>
            <a:spAutoFit/>
          </a:bodyPr>
          <a:lstStyle/>
          <a:p>
            <a:pPr algn="ctr">
              <a:spcBef>
                <a:spcPct val="50000"/>
              </a:spcBef>
              <a:defRPr/>
            </a:pPr>
            <a:r>
              <a:rPr lang="es-ES" sz="2000" b="1" dirty="0">
                <a:solidFill>
                  <a:schemeClr val="bg1"/>
                </a:solidFill>
                <a:latin typeface="Verdana" pitchFamily="34" charset="0"/>
              </a:rPr>
              <a:t>PREMIO NACIONAL A LA CALIDAD Y RECONOCIMIENTO A LAS PRACTICAS PROMISORIAS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916238" y="1412875"/>
            <a:ext cx="5616575" cy="4521200"/>
          </a:xfrm>
          <a:prstGeom prst="rect">
            <a:avLst/>
          </a:prstGeom>
          <a:solidFill>
            <a:schemeClr val="accent5">
              <a:lumMod val="50000"/>
            </a:schemeClr>
          </a:solidFill>
          <a:ln w="9525">
            <a:solidFill>
              <a:srgbClr val="FFCC00"/>
            </a:solidFill>
            <a:miter lim="800000"/>
            <a:headEnd/>
            <a:tailEnd/>
          </a:ln>
          <a:effectLst>
            <a:outerShdw dist="107763" dir="13500000" algn="ctr" rotWithShape="0">
              <a:srgbClr val="808080">
                <a:alpha val="50000"/>
              </a:srgbClr>
            </a:outerShdw>
          </a:effectLst>
        </p:spPr>
        <p:txBody>
          <a:bodyPr>
            <a:spAutoFit/>
          </a:bodyPr>
          <a:lstStyle/>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ES" sz="2000" b="1">
              <a:solidFill>
                <a:schemeClr val="bg1"/>
              </a:solidFill>
              <a:latin typeface="Verdana" pitchFamily="34" charset="0"/>
            </a:endParaRPr>
          </a:p>
        </p:txBody>
      </p:sp>
      <p:sp>
        <p:nvSpPr>
          <p:cNvPr id="46083" name="Rectangle 3"/>
          <p:cNvSpPr>
            <a:spLocks noChangeArrowheads="1"/>
          </p:cNvSpPr>
          <p:nvPr/>
        </p:nvSpPr>
        <p:spPr bwMode="auto">
          <a:xfrm>
            <a:off x="3203575" y="1557338"/>
            <a:ext cx="5113338" cy="4149725"/>
          </a:xfrm>
          <a:prstGeom prst="rect">
            <a:avLst/>
          </a:prstGeom>
          <a:noFill/>
          <a:ln w="9525" algn="ctr">
            <a:noFill/>
            <a:miter lim="800000"/>
            <a:headEnd/>
            <a:tailEnd/>
          </a:ln>
        </p:spPr>
        <p:txBody>
          <a:bodyPr>
            <a:spAutoFit/>
          </a:bodyPr>
          <a:lstStyle/>
          <a:p>
            <a:pPr algn="just">
              <a:spcBef>
                <a:spcPct val="50000"/>
              </a:spcBef>
            </a:pPr>
            <a:r>
              <a:rPr lang="es-ES" sz="2800" b="1" dirty="0">
                <a:solidFill>
                  <a:schemeClr val="bg1"/>
                </a:solidFill>
              </a:rPr>
              <a:t>El Premio es un estímulo para que las Instituciones Públicas apliquen el Modelo de excelencia: Marco Común de Evaluación, se autoevalúen e inicien el camino de la Mejora Continua. </a:t>
            </a:r>
          </a:p>
          <a:p>
            <a:pPr>
              <a:spcBef>
                <a:spcPct val="50000"/>
              </a:spcBef>
              <a:buFontTx/>
              <a:buChar char="•"/>
            </a:pPr>
            <a:endParaRPr lang="es-ES" sz="2800"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2627313" y="908050"/>
            <a:ext cx="6192837" cy="4521200"/>
          </a:xfrm>
          <a:prstGeom prst="rect">
            <a:avLst/>
          </a:prstGeom>
          <a:solidFill>
            <a:schemeClr val="accent5">
              <a:lumMod val="50000"/>
            </a:schemeClr>
          </a:solidFill>
          <a:ln w="9525">
            <a:solidFill>
              <a:srgbClr val="FFCC00"/>
            </a:solidFill>
            <a:miter lim="800000"/>
            <a:headEnd/>
            <a:tailEnd/>
          </a:ln>
          <a:effectLst>
            <a:outerShdw dist="107763" dir="13500000" algn="ctr" rotWithShape="0">
              <a:srgbClr val="808080">
                <a:alpha val="50000"/>
              </a:srgbClr>
            </a:outerShdw>
          </a:effectLst>
        </p:spPr>
        <p:txBody>
          <a:bodyPr>
            <a:spAutoFit/>
          </a:bodyPr>
          <a:lstStyle/>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DO" sz="2000" b="1">
              <a:solidFill>
                <a:schemeClr val="bg1"/>
              </a:solidFill>
              <a:latin typeface="Verdana" pitchFamily="34" charset="0"/>
            </a:endParaRPr>
          </a:p>
          <a:p>
            <a:pPr algn="ctr">
              <a:spcBef>
                <a:spcPct val="50000"/>
              </a:spcBef>
              <a:defRPr/>
            </a:pPr>
            <a:endParaRPr lang="es-ES" sz="2000" b="1">
              <a:solidFill>
                <a:schemeClr val="bg1"/>
              </a:solidFill>
              <a:latin typeface="Verdana" pitchFamily="34" charset="0"/>
            </a:endParaRPr>
          </a:p>
        </p:txBody>
      </p:sp>
      <p:sp>
        <p:nvSpPr>
          <p:cNvPr id="47107" name="Rectangle 4"/>
          <p:cNvSpPr>
            <a:spLocks noChangeArrowheads="1"/>
          </p:cNvSpPr>
          <p:nvPr/>
        </p:nvSpPr>
        <p:spPr bwMode="auto">
          <a:xfrm>
            <a:off x="2627313" y="1196975"/>
            <a:ext cx="6048375" cy="3706813"/>
          </a:xfrm>
          <a:prstGeom prst="rect">
            <a:avLst/>
          </a:prstGeom>
          <a:noFill/>
          <a:ln w="9525" algn="ctr">
            <a:noFill/>
            <a:miter lim="800000"/>
            <a:headEnd/>
            <a:tailEnd/>
          </a:ln>
        </p:spPr>
        <p:txBody>
          <a:bodyPr>
            <a:spAutoFit/>
          </a:bodyPr>
          <a:lstStyle/>
          <a:p>
            <a:pPr algn="just">
              <a:lnSpc>
                <a:spcPct val="90000"/>
              </a:lnSpc>
              <a:spcBef>
                <a:spcPct val="20000"/>
              </a:spcBef>
            </a:pPr>
            <a:r>
              <a:rPr lang="es-ES_tradnl" sz="2400" b="1">
                <a:solidFill>
                  <a:schemeClr val="bg1"/>
                </a:solidFill>
              </a:rPr>
              <a:t>El reconocimiento a las prácticas promisorias es la parte de la premiación  que busca destacar iniciativas consistentes en experiencias o proyectos consolidados e implantados; procesos, procedimientos,  productos o servicios, que han tenido lugar en un ámbito o sector determinado de la organización y que se manifiesta en un incremento de la calidad del servicio ofrecido al ciudadano/cliente.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2771775" y="1966913"/>
            <a:ext cx="5888038" cy="3454400"/>
          </a:xfrm>
          <a:prstGeom prst="rect">
            <a:avLst/>
          </a:prstGeom>
          <a:solidFill>
            <a:schemeClr val="accent5">
              <a:lumMod val="50000"/>
            </a:schemeClr>
          </a:solidFill>
          <a:ln w="9525">
            <a:solidFill>
              <a:srgbClr val="FFCC00"/>
            </a:solidFill>
            <a:miter lim="800000"/>
            <a:headEnd/>
            <a:tailEnd/>
          </a:ln>
          <a:effectLst>
            <a:outerShdw dist="107763" dir="13500000" algn="ctr" rotWithShape="0">
              <a:srgbClr val="808080">
                <a:alpha val="50000"/>
              </a:srgbClr>
            </a:outerShdw>
          </a:effectLst>
        </p:spPr>
        <p:txBody>
          <a:bodyPr>
            <a:spAutoFit/>
          </a:bodyPr>
          <a:lstStyle/>
          <a:p>
            <a:pPr algn="ctr">
              <a:spcBef>
                <a:spcPct val="50000"/>
              </a:spcBef>
              <a:defRPr/>
            </a:pPr>
            <a:endParaRPr lang="es-DO" sz="2000" b="1" dirty="0">
              <a:solidFill>
                <a:schemeClr val="bg1"/>
              </a:solidFill>
              <a:latin typeface="Verdana" pitchFamily="34" charset="0"/>
            </a:endParaRPr>
          </a:p>
          <a:p>
            <a:pPr algn="ctr">
              <a:spcBef>
                <a:spcPct val="50000"/>
              </a:spcBef>
              <a:defRPr/>
            </a:pPr>
            <a:endParaRPr lang="es-DO" sz="2000" b="1" dirty="0">
              <a:solidFill>
                <a:schemeClr val="bg1"/>
              </a:solidFill>
              <a:latin typeface="Verdana" pitchFamily="34" charset="0"/>
            </a:endParaRPr>
          </a:p>
          <a:p>
            <a:pPr algn="ctr">
              <a:spcBef>
                <a:spcPct val="50000"/>
              </a:spcBef>
              <a:defRPr/>
            </a:pPr>
            <a:r>
              <a:rPr lang="es-DO" sz="2000" b="1" dirty="0">
                <a:solidFill>
                  <a:schemeClr val="bg1"/>
                </a:solidFill>
                <a:latin typeface="Verdana" pitchFamily="34" charset="0"/>
              </a:rPr>
              <a:t>Gran Premio 601 o +</a:t>
            </a:r>
          </a:p>
          <a:p>
            <a:pPr algn="ctr">
              <a:spcBef>
                <a:spcPct val="50000"/>
              </a:spcBef>
              <a:defRPr/>
            </a:pPr>
            <a:r>
              <a:rPr lang="es-DO" sz="2000" b="1" dirty="0">
                <a:solidFill>
                  <a:schemeClr val="bg1"/>
                </a:solidFill>
                <a:latin typeface="Verdana" pitchFamily="34" charset="0"/>
              </a:rPr>
              <a:t>Medalla de Oro de 501 a 600</a:t>
            </a:r>
          </a:p>
          <a:p>
            <a:pPr algn="ctr">
              <a:spcBef>
                <a:spcPct val="50000"/>
              </a:spcBef>
              <a:defRPr/>
            </a:pPr>
            <a:r>
              <a:rPr lang="es-DO" sz="2000" b="1" dirty="0">
                <a:solidFill>
                  <a:schemeClr val="bg1"/>
                </a:solidFill>
                <a:latin typeface="Verdana" pitchFamily="34" charset="0"/>
              </a:rPr>
              <a:t>Medalla de Plata de 401 a 500</a:t>
            </a:r>
          </a:p>
          <a:p>
            <a:pPr algn="ctr">
              <a:spcBef>
                <a:spcPct val="50000"/>
              </a:spcBef>
              <a:defRPr/>
            </a:pPr>
            <a:r>
              <a:rPr lang="es-DO" sz="2000" b="1" dirty="0">
                <a:solidFill>
                  <a:schemeClr val="bg1"/>
                </a:solidFill>
                <a:latin typeface="Verdana" pitchFamily="34" charset="0"/>
              </a:rPr>
              <a:t>Medalla de Bronce de 301 a 400</a:t>
            </a:r>
          </a:p>
          <a:p>
            <a:pPr algn="ctr">
              <a:spcBef>
                <a:spcPct val="50000"/>
              </a:spcBef>
              <a:defRPr/>
            </a:pPr>
            <a:r>
              <a:rPr lang="es-DO" sz="2000" b="1" dirty="0">
                <a:solidFill>
                  <a:schemeClr val="bg1"/>
                </a:solidFill>
                <a:latin typeface="Verdana" pitchFamily="34" charset="0"/>
              </a:rPr>
              <a:t>Reconocimiento a Practicas Promisorias</a:t>
            </a:r>
          </a:p>
        </p:txBody>
      </p:sp>
      <p:sp>
        <p:nvSpPr>
          <p:cNvPr id="48131" name="Rectangle 4"/>
          <p:cNvSpPr>
            <a:spLocks noChangeArrowheads="1"/>
          </p:cNvSpPr>
          <p:nvPr/>
        </p:nvSpPr>
        <p:spPr bwMode="auto">
          <a:xfrm>
            <a:off x="2916238" y="1484313"/>
            <a:ext cx="5543550" cy="966787"/>
          </a:xfrm>
          <a:prstGeom prst="rect">
            <a:avLst/>
          </a:prstGeom>
          <a:noFill/>
          <a:ln w="9525" algn="ctr">
            <a:noFill/>
            <a:miter lim="800000"/>
            <a:headEnd/>
            <a:tailEnd/>
          </a:ln>
        </p:spPr>
        <p:txBody>
          <a:bodyPr>
            <a:spAutoFit/>
          </a:bodyPr>
          <a:lstStyle/>
          <a:p>
            <a:pPr algn="ctr">
              <a:lnSpc>
                <a:spcPct val="90000"/>
              </a:lnSpc>
              <a:spcBef>
                <a:spcPct val="20000"/>
              </a:spcBef>
            </a:pPr>
            <a:r>
              <a:rPr lang="es-ES_tradnl" sz="2400">
                <a:solidFill>
                  <a:schemeClr val="bg1"/>
                </a:solidFill>
              </a:rPr>
              <a:t>  </a:t>
            </a:r>
          </a:p>
          <a:p>
            <a:pPr algn="ctr">
              <a:lnSpc>
                <a:spcPct val="90000"/>
              </a:lnSpc>
              <a:spcBef>
                <a:spcPct val="20000"/>
              </a:spcBef>
            </a:pPr>
            <a:r>
              <a:rPr lang="es-ES_tradnl" sz="2400">
                <a:solidFill>
                  <a:schemeClr val="bg1"/>
                </a:solidFill>
              </a:rPr>
              <a:t> </a:t>
            </a:r>
            <a:r>
              <a:rPr lang="es-ES_tradnl" sz="3200">
                <a:solidFill>
                  <a:schemeClr val="bg1"/>
                </a:solidFill>
              </a:rPr>
              <a:t>Categorías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idx="4294967295"/>
          </p:nvPr>
        </p:nvSpPr>
        <p:spPr>
          <a:xfrm>
            <a:off x="2514600" y="260350"/>
            <a:ext cx="6400800" cy="1143000"/>
          </a:xfrm>
        </p:spPr>
        <p:txBody>
          <a:bodyPr/>
          <a:lstStyle/>
          <a:p>
            <a:pPr eaLnBrk="1" hangingPunct="1"/>
            <a:r>
              <a:rPr lang="en-US" sz="2800" b="1" smtClean="0">
                <a:solidFill>
                  <a:srgbClr val="006600"/>
                </a:solidFill>
              </a:rPr>
              <a:t>FASES PROCESO PREMIO</a:t>
            </a:r>
          </a:p>
        </p:txBody>
      </p:sp>
      <p:sp>
        <p:nvSpPr>
          <p:cNvPr id="49155" name="3 Rectángulo"/>
          <p:cNvSpPr>
            <a:spLocks noChangeArrowheads="1"/>
          </p:cNvSpPr>
          <p:nvPr/>
        </p:nvSpPr>
        <p:spPr bwMode="auto">
          <a:xfrm>
            <a:off x="3708400" y="1700213"/>
            <a:ext cx="3278188" cy="366712"/>
          </a:xfrm>
          <a:prstGeom prst="rect">
            <a:avLst/>
          </a:prstGeom>
          <a:solidFill>
            <a:srgbClr val="009900"/>
          </a:solidFill>
          <a:ln w="9525">
            <a:noFill/>
            <a:miter lim="800000"/>
            <a:headEnd/>
            <a:tailEnd/>
          </a:ln>
        </p:spPr>
        <p:txBody>
          <a:bodyPr>
            <a:spAutoFit/>
          </a:bodyPr>
          <a:lstStyle/>
          <a:p>
            <a:pPr algn="ctr">
              <a:spcBef>
                <a:spcPct val="50000"/>
              </a:spcBef>
            </a:pPr>
            <a:r>
              <a:rPr lang="es-ES_tradnl" b="1"/>
              <a:t>1) LA AUTOEVALUACIÓN</a:t>
            </a:r>
            <a:endParaRPr lang="en-US" b="1"/>
          </a:p>
        </p:txBody>
      </p:sp>
      <p:sp>
        <p:nvSpPr>
          <p:cNvPr id="49156" name="Text Box 6"/>
          <p:cNvSpPr txBox="1">
            <a:spLocks noChangeArrowheads="1"/>
          </p:cNvSpPr>
          <p:nvPr/>
        </p:nvSpPr>
        <p:spPr bwMode="auto">
          <a:xfrm>
            <a:off x="3810000" y="2546350"/>
            <a:ext cx="3124200" cy="835025"/>
          </a:xfrm>
          <a:prstGeom prst="rect">
            <a:avLst/>
          </a:prstGeom>
          <a:solidFill>
            <a:srgbClr val="92D050"/>
          </a:solidFill>
          <a:ln w="9525">
            <a:solidFill>
              <a:schemeClr val="bg1"/>
            </a:solidFill>
            <a:miter lim="800000"/>
            <a:headEnd/>
            <a:tailEnd/>
          </a:ln>
        </p:spPr>
        <p:txBody>
          <a:bodyPr>
            <a:spAutoFit/>
          </a:bodyPr>
          <a:lstStyle/>
          <a:p>
            <a:pPr algn="ctr">
              <a:spcBef>
                <a:spcPct val="50000"/>
              </a:spcBef>
            </a:pPr>
            <a:r>
              <a:rPr lang="es-ES_tradnl" sz="1600" b="1"/>
              <a:t>Entrenamiento a las instituciones en el llenado del formulario CAF</a:t>
            </a:r>
            <a:endParaRPr lang="en-US" sz="1600" b="1"/>
          </a:p>
        </p:txBody>
      </p:sp>
      <p:cxnSp>
        <p:nvCxnSpPr>
          <p:cNvPr id="8" name="7 Conector recto de flecha"/>
          <p:cNvCxnSpPr/>
          <p:nvPr/>
        </p:nvCxnSpPr>
        <p:spPr>
          <a:xfrm rot="5400000">
            <a:off x="5030788" y="2317750"/>
            <a:ext cx="4556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58" name="Text Box 7"/>
          <p:cNvSpPr txBox="1">
            <a:spLocks noChangeArrowheads="1"/>
          </p:cNvSpPr>
          <p:nvPr/>
        </p:nvSpPr>
        <p:spPr bwMode="auto">
          <a:xfrm>
            <a:off x="3810000" y="3765550"/>
            <a:ext cx="3124200" cy="590550"/>
          </a:xfrm>
          <a:prstGeom prst="rect">
            <a:avLst/>
          </a:prstGeom>
          <a:solidFill>
            <a:srgbClr val="92D050"/>
          </a:solidFill>
          <a:ln w="9525">
            <a:solidFill>
              <a:schemeClr val="bg1"/>
            </a:solidFill>
            <a:miter lim="800000"/>
            <a:headEnd/>
            <a:tailEnd/>
          </a:ln>
        </p:spPr>
        <p:txBody>
          <a:bodyPr>
            <a:spAutoFit/>
          </a:bodyPr>
          <a:lstStyle/>
          <a:p>
            <a:pPr algn="ctr">
              <a:spcBef>
                <a:spcPct val="50000"/>
              </a:spcBef>
            </a:pPr>
            <a:r>
              <a:rPr lang="es-ES_tradnl" sz="1600" b="1"/>
              <a:t>Elaboración memoria de postulación</a:t>
            </a:r>
            <a:endParaRPr lang="en-US" sz="1600" b="1"/>
          </a:p>
        </p:txBody>
      </p:sp>
      <p:cxnSp>
        <p:nvCxnSpPr>
          <p:cNvPr id="33" name="32 Conector recto de flecha"/>
          <p:cNvCxnSpPr/>
          <p:nvPr/>
        </p:nvCxnSpPr>
        <p:spPr>
          <a:xfrm rot="5400000">
            <a:off x="5085556" y="3558382"/>
            <a:ext cx="34607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5400000">
            <a:off x="5161756" y="4472782"/>
            <a:ext cx="19367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61" name="Text Box 8"/>
          <p:cNvSpPr txBox="1">
            <a:spLocks noChangeArrowheads="1"/>
          </p:cNvSpPr>
          <p:nvPr/>
        </p:nvSpPr>
        <p:spPr bwMode="auto">
          <a:xfrm>
            <a:off x="3824288" y="4581525"/>
            <a:ext cx="3124200" cy="835025"/>
          </a:xfrm>
          <a:prstGeom prst="rect">
            <a:avLst/>
          </a:prstGeom>
          <a:solidFill>
            <a:srgbClr val="92D050"/>
          </a:solidFill>
          <a:ln w="9525">
            <a:solidFill>
              <a:schemeClr val="bg1"/>
            </a:solidFill>
            <a:miter lim="800000"/>
            <a:headEnd/>
            <a:tailEnd/>
          </a:ln>
        </p:spPr>
        <p:txBody>
          <a:bodyPr>
            <a:spAutoFit/>
          </a:bodyPr>
          <a:lstStyle/>
          <a:p>
            <a:pPr algn="ctr">
              <a:spcBef>
                <a:spcPct val="50000"/>
              </a:spcBef>
            </a:pPr>
            <a:r>
              <a:rPr lang="es-ES_tradnl" sz="1600" b="1"/>
              <a:t>Máxima autoridad firma formulario de aceptación para participar en premio</a:t>
            </a:r>
            <a:endParaRPr lang="en-US" sz="1400" b="1"/>
          </a:p>
        </p:txBody>
      </p:sp>
      <p:cxnSp>
        <p:nvCxnSpPr>
          <p:cNvPr id="39" name="38 Conector recto de flecha"/>
          <p:cNvCxnSpPr/>
          <p:nvPr/>
        </p:nvCxnSpPr>
        <p:spPr>
          <a:xfrm rot="5400000">
            <a:off x="5160962" y="5538788"/>
            <a:ext cx="19526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163" name="Text Box 9"/>
          <p:cNvSpPr txBox="1">
            <a:spLocks noChangeArrowheads="1"/>
          </p:cNvSpPr>
          <p:nvPr/>
        </p:nvSpPr>
        <p:spPr bwMode="auto">
          <a:xfrm>
            <a:off x="3708400" y="5661025"/>
            <a:ext cx="3429000" cy="590550"/>
          </a:xfrm>
          <a:prstGeom prst="rect">
            <a:avLst/>
          </a:prstGeom>
          <a:solidFill>
            <a:srgbClr val="92D050"/>
          </a:solidFill>
          <a:ln w="9525">
            <a:solidFill>
              <a:schemeClr val="bg1"/>
            </a:solidFill>
            <a:miter lim="800000"/>
            <a:headEnd/>
            <a:tailEnd/>
          </a:ln>
        </p:spPr>
        <p:txBody>
          <a:bodyPr>
            <a:spAutoFit/>
          </a:bodyPr>
          <a:lstStyle/>
          <a:p>
            <a:pPr algn="ctr">
              <a:spcBef>
                <a:spcPct val="50000"/>
              </a:spcBef>
            </a:pPr>
            <a:r>
              <a:rPr lang="es-ES_tradnl" sz="1600" b="1"/>
              <a:t>Remisión de formulario al Comité Organizador</a:t>
            </a:r>
            <a:endParaRPr lang="en-US" sz="1600" b="1"/>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idx="4294967295"/>
          </p:nvPr>
        </p:nvSpPr>
        <p:spPr>
          <a:xfrm>
            <a:off x="2555875" y="274638"/>
            <a:ext cx="6130925" cy="1143000"/>
          </a:xfrm>
        </p:spPr>
        <p:txBody>
          <a:bodyPr/>
          <a:lstStyle/>
          <a:p>
            <a:pPr eaLnBrk="1" hangingPunct="1"/>
            <a:r>
              <a:rPr lang="en-US" sz="2800" b="1" smtClean="0">
                <a:solidFill>
                  <a:srgbClr val="006600"/>
                </a:solidFill>
              </a:rPr>
              <a:t>FASES PROCESO PREMIO</a:t>
            </a:r>
          </a:p>
        </p:txBody>
      </p:sp>
      <p:sp>
        <p:nvSpPr>
          <p:cNvPr id="50179" name="3 Rectángulo"/>
          <p:cNvSpPr>
            <a:spLocks noChangeArrowheads="1"/>
          </p:cNvSpPr>
          <p:nvPr/>
        </p:nvSpPr>
        <p:spPr bwMode="auto">
          <a:xfrm>
            <a:off x="3505200" y="1700213"/>
            <a:ext cx="3505200" cy="366712"/>
          </a:xfrm>
          <a:prstGeom prst="rect">
            <a:avLst/>
          </a:prstGeom>
          <a:solidFill>
            <a:srgbClr val="00B0F0"/>
          </a:solidFill>
          <a:ln w="9525">
            <a:noFill/>
            <a:miter lim="800000"/>
            <a:headEnd/>
            <a:tailEnd/>
          </a:ln>
        </p:spPr>
        <p:txBody>
          <a:bodyPr>
            <a:spAutoFit/>
          </a:bodyPr>
          <a:lstStyle/>
          <a:p>
            <a:pPr algn="ctr">
              <a:spcBef>
                <a:spcPct val="50000"/>
              </a:spcBef>
            </a:pPr>
            <a:r>
              <a:rPr lang="es-ES_tradnl" b="1"/>
              <a:t>2) EVALUACION EXTERNA</a:t>
            </a:r>
            <a:endParaRPr lang="en-US" b="1"/>
          </a:p>
        </p:txBody>
      </p:sp>
      <p:sp>
        <p:nvSpPr>
          <p:cNvPr id="50180" name="Text Box 6"/>
          <p:cNvSpPr txBox="1">
            <a:spLocks noChangeArrowheads="1"/>
          </p:cNvSpPr>
          <p:nvPr/>
        </p:nvSpPr>
        <p:spPr bwMode="auto">
          <a:xfrm>
            <a:off x="3733800" y="2309813"/>
            <a:ext cx="3124200" cy="590550"/>
          </a:xfrm>
          <a:prstGeom prst="rect">
            <a:avLst/>
          </a:prstGeom>
          <a:solidFill>
            <a:srgbClr val="00FFFF"/>
          </a:solidFill>
          <a:ln w="9525">
            <a:solidFill>
              <a:schemeClr val="bg1"/>
            </a:solidFill>
            <a:miter lim="800000"/>
            <a:headEnd/>
            <a:tailEnd/>
          </a:ln>
        </p:spPr>
        <p:txBody>
          <a:bodyPr>
            <a:spAutoFit/>
          </a:bodyPr>
          <a:lstStyle/>
          <a:p>
            <a:pPr algn="ctr">
              <a:spcBef>
                <a:spcPct val="50000"/>
              </a:spcBef>
            </a:pPr>
            <a:r>
              <a:rPr lang="es-ES_tradnl" sz="1600" b="1"/>
              <a:t>Entrenamiento a los evaluadores externos</a:t>
            </a:r>
            <a:endParaRPr lang="en-US" sz="1600" b="1"/>
          </a:p>
        </p:txBody>
      </p:sp>
      <p:cxnSp>
        <p:nvCxnSpPr>
          <p:cNvPr id="8" name="7 Conector recto de flecha"/>
          <p:cNvCxnSpPr/>
          <p:nvPr/>
        </p:nvCxnSpPr>
        <p:spPr>
          <a:xfrm rot="5400000">
            <a:off x="5145087" y="2195513"/>
            <a:ext cx="2270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182" name="Text Box 7"/>
          <p:cNvSpPr txBox="1">
            <a:spLocks noChangeArrowheads="1"/>
          </p:cNvSpPr>
          <p:nvPr/>
        </p:nvSpPr>
        <p:spPr bwMode="auto">
          <a:xfrm>
            <a:off x="3733800" y="3148013"/>
            <a:ext cx="3124200" cy="590550"/>
          </a:xfrm>
          <a:prstGeom prst="rect">
            <a:avLst/>
          </a:prstGeom>
          <a:solidFill>
            <a:srgbClr val="00FFFF"/>
          </a:solidFill>
          <a:ln w="9525">
            <a:solidFill>
              <a:schemeClr val="bg1"/>
            </a:solidFill>
            <a:miter lim="800000"/>
            <a:headEnd/>
            <a:tailEnd/>
          </a:ln>
        </p:spPr>
        <p:txBody>
          <a:bodyPr>
            <a:spAutoFit/>
          </a:bodyPr>
          <a:lstStyle/>
          <a:p>
            <a:pPr algn="ctr">
              <a:spcBef>
                <a:spcPct val="50000"/>
              </a:spcBef>
            </a:pPr>
            <a:r>
              <a:rPr lang="es-ES_tradnl" sz="1600" b="1"/>
              <a:t>Remisión  de las memorias de postulación</a:t>
            </a:r>
            <a:endParaRPr lang="en-US" sz="1600" b="1"/>
          </a:p>
        </p:txBody>
      </p:sp>
      <p:cxnSp>
        <p:nvCxnSpPr>
          <p:cNvPr id="33" name="32 Conector recto de flecha"/>
          <p:cNvCxnSpPr/>
          <p:nvPr/>
        </p:nvCxnSpPr>
        <p:spPr>
          <a:xfrm rot="5400000">
            <a:off x="5084763" y="3016250"/>
            <a:ext cx="3476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184" name="Text Box 8"/>
          <p:cNvSpPr txBox="1">
            <a:spLocks noChangeArrowheads="1"/>
          </p:cNvSpPr>
          <p:nvPr/>
        </p:nvSpPr>
        <p:spPr bwMode="auto">
          <a:xfrm>
            <a:off x="3733800" y="4062413"/>
            <a:ext cx="3124200" cy="590550"/>
          </a:xfrm>
          <a:prstGeom prst="rect">
            <a:avLst/>
          </a:prstGeom>
          <a:solidFill>
            <a:srgbClr val="00FFFF"/>
          </a:solidFill>
          <a:ln w="9525">
            <a:solidFill>
              <a:schemeClr val="bg1"/>
            </a:solidFill>
            <a:miter lim="800000"/>
            <a:headEnd/>
            <a:tailEnd/>
          </a:ln>
        </p:spPr>
        <p:txBody>
          <a:bodyPr>
            <a:spAutoFit/>
          </a:bodyPr>
          <a:lstStyle/>
          <a:p>
            <a:pPr algn="ctr">
              <a:spcBef>
                <a:spcPct val="50000"/>
              </a:spcBef>
            </a:pPr>
            <a:r>
              <a:rPr lang="es-ES_tradnl" sz="1600" b="1"/>
              <a:t>Visitas a las Instituciones postulantes</a:t>
            </a:r>
            <a:endParaRPr lang="en-US" sz="1400" b="1"/>
          </a:p>
        </p:txBody>
      </p:sp>
      <p:cxnSp>
        <p:nvCxnSpPr>
          <p:cNvPr id="39" name="38 Conector recto de flecha"/>
          <p:cNvCxnSpPr/>
          <p:nvPr/>
        </p:nvCxnSpPr>
        <p:spPr>
          <a:xfrm rot="5400000">
            <a:off x="5085556" y="5455444"/>
            <a:ext cx="34607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186" name="Text Box 9"/>
          <p:cNvSpPr txBox="1">
            <a:spLocks noChangeArrowheads="1"/>
          </p:cNvSpPr>
          <p:nvPr/>
        </p:nvSpPr>
        <p:spPr bwMode="auto">
          <a:xfrm>
            <a:off x="3563938" y="5668963"/>
            <a:ext cx="3429000" cy="590550"/>
          </a:xfrm>
          <a:prstGeom prst="rect">
            <a:avLst/>
          </a:prstGeom>
          <a:solidFill>
            <a:srgbClr val="00FFFF"/>
          </a:solidFill>
          <a:ln w="9525">
            <a:solidFill>
              <a:schemeClr val="bg1"/>
            </a:solidFill>
            <a:miter lim="800000"/>
            <a:headEnd/>
            <a:tailEnd/>
          </a:ln>
        </p:spPr>
        <p:txBody>
          <a:bodyPr>
            <a:spAutoFit/>
          </a:bodyPr>
          <a:lstStyle/>
          <a:p>
            <a:pPr algn="ctr">
              <a:spcBef>
                <a:spcPct val="50000"/>
              </a:spcBef>
            </a:pPr>
            <a:r>
              <a:rPr lang="es-ES_tradnl" sz="1600" b="1"/>
              <a:t>Elaboración de los informes de retorno</a:t>
            </a:r>
            <a:endParaRPr lang="en-US" sz="1600" b="1"/>
          </a:p>
        </p:txBody>
      </p:sp>
      <p:cxnSp>
        <p:nvCxnSpPr>
          <p:cNvPr id="14" name="13 Conector recto de flecha"/>
          <p:cNvCxnSpPr/>
          <p:nvPr/>
        </p:nvCxnSpPr>
        <p:spPr>
          <a:xfrm rot="5400000">
            <a:off x="5106194" y="4823619"/>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188" name="20 Conector recto de flecha"/>
          <p:cNvCxnSpPr>
            <a:cxnSpLocks noChangeShapeType="1"/>
            <a:stCxn id="50182" idx="2"/>
            <a:endCxn id="50184" idx="0"/>
          </p:cNvCxnSpPr>
          <p:nvPr/>
        </p:nvCxnSpPr>
        <p:spPr bwMode="auto">
          <a:xfrm>
            <a:off x="5295900" y="3738563"/>
            <a:ext cx="0" cy="323850"/>
          </a:xfrm>
          <a:prstGeom prst="straightConnector1">
            <a:avLst/>
          </a:prstGeom>
          <a:noFill/>
          <a:ln w="9525" algn="ctr">
            <a:solidFill>
              <a:schemeClr val="tx1"/>
            </a:solidFill>
            <a:round/>
            <a:headEnd/>
            <a:tailEnd type="arrow" w="med" len="med"/>
          </a:ln>
        </p:spPr>
      </p:cxnSp>
      <p:sp>
        <p:nvSpPr>
          <p:cNvPr id="50189" name="Text Box 9"/>
          <p:cNvSpPr txBox="1">
            <a:spLocks noChangeArrowheads="1"/>
          </p:cNvSpPr>
          <p:nvPr/>
        </p:nvSpPr>
        <p:spPr bwMode="auto">
          <a:xfrm>
            <a:off x="3671888" y="4948238"/>
            <a:ext cx="3276600" cy="346075"/>
          </a:xfrm>
          <a:prstGeom prst="rect">
            <a:avLst/>
          </a:prstGeom>
          <a:solidFill>
            <a:srgbClr val="00FFFF"/>
          </a:solidFill>
          <a:ln w="9525">
            <a:solidFill>
              <a:schemeClr val="bg1"/>
            </a:solidFill>
            <a:miter lim="800000"/>
            <a:headEnd/>
            <a:tailEnd/>
          </a:ln>
        </p:spPr>
        <p:txBody>
          <a:bodyPr>
            <a:spAutoFit/>
          </a:bodyPr>
          <a:lstStyle/>
          <a:p>
            <a:pPr algn="ctr">
              <a:spcBef>
                <a:spcPct val="50000"/>
              </a:spcBef>
            </a:pPr>
            <a:r>
              <a:rPr lang="es-ES_tradnl" sz="1600" b="1"/>
              <a:t>Calificación de las memorias</a:t>
            </a:r>
            <a:endParaRPr lang="en-US" sz="1600" b="1"/>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3048000" y="762000"/>
            <a:ext cx="5924550" cy="519113"/>
          </a:xfrm>
          <a:prstGeom prst="rect">
            <a:avLst/>
          </a:prstGeom>
          <a:noFill/>
          <a:ln w="9525">
            <a:noFill/>
            <a:miter lim="800000"/>
            <a:headEnd/>
            <a:tailEnd/>
          </a:ln>
        </p:spPr>
        <p:txBody>
          <a:bodyPr>
            <a:spAutoFit/>
          </a:bodyPr>
          <a:lstStyle/>
          <a:p>
            <a:r>
              <a:rPr lang="es-ES" sz="2800" b="1">
                <a:solidFill>
                  <a:srgbClr val="336699"/>
                </a:solidFill>
                <a:latin typeface="Verdana" pitchFamily="34" charset="0"/>
              </a:rPr>
              <a:t>                   </a:t>
            </a:r>
          </a:p>
        </p:txBody>
      </p:sp>
      <p:sp>
        <p:nvSpPr>
          <p:cNvPr id="38916" name="Text Box 4"/>
          <p:cNvSpPr txBox="1">
            <a:spLocks noChangeArrowheads="1"/>
          </p:cNvSpPr>
          <p:nvPr/>
        </p:nvSpPr>
        <p:spPr bwMode="auto">
          <a:xfrm>
            <a:off x="1116013" y="1916113"/>
            <a:ext cx="184150" cy="366712"/>
          </a:xfrm>
          <a:prstGeom prst="rect">
            <a:avLst/>
          </a:prstGeom>
          <a:noFill/>
          <a:ln w="9525">
            <a:noFill/>
            <a:miter lim="800000"/>
            <a:headEnd/>
            <a:tailEnd/>
          </a:ln>
          <a:effectLst/>
        </p:spPr>
        <p:txBody>
          <a:bodyPr wrap="none">
            <a:spAutoFit/>
          </a:bodyPr>
          <a:lstStyle/>
          <a:p>
            <a:pPr>
              <a:defRPr/>
            </a:pPr>
            <a:endParaRPr lang="es-ES_tradnl">
              <a:effectLst>
                <a:outerShdw blurRad="38100" dist="38100" dir="2700000" algn="tl">
                  <a:srgbClr val="C0C0C0"/>
                </a:outerShdw>
              </a:effectLst>
            </a:endParaRPr>
          </a:p>
        </p:txBody>
      </p:sp>
      <p:sp>
        <p:nvSpPr>
          <p:cNvPr id="5124" name="Text Box 5"/>
          <p:cNvSpPr txBox="1">
            <a:spLocks noChangeArrowheads="1"/>
          </p:cNvSpPr>
          <p:nvPr/>
        </p:nvSpPr>
        <p:spPr bwMode="auto">
          <a:xfrm>
            <a:off x="3352800" y="533400"/>
            <a:ext cx="4724400" cy="1098550"/>
          </a:xfrm>
          <a:prstGeom prst="rect">
            <a:avLst/>
          </a:prstGeom>
          <a:noFill/>
          <a:ln w="9525">
            <a:noFill/>
            <a:miter lim="800000"/>
            <a:headEnd/>
            <a:tailEnd/>
          </a:ln>
        </p:spPr>
        <p:txBody>
          <a:bodyPr>
            <a:spAutoFit/>
          </a:bodyPr>
          <a:lstStyle/>
          <a:p>
            <a:pPr>
              <a:spcBef>
                <a:spcPct val="50000"/>
              </a:spcBef>
            </a:pPr>
            <a:r>
              <a:rPr lang="es-ES" sz="6600">
                <a:solidFill>
                  <a:srgbClr val="003366"/>
                </a:solidFill>
                <a:latin typeface="Bodoni MT Black" pitchFamily="18" charset="0"/>
              </a:rPr>
              <a:t>CAF</a:t>
            </a:r>
          </a:p>
        </p:txBody>
      </p:sp>
      <p:sp>
        <p:nvSpPr>
          <p:cNvPr id="5125" name="Text Box 7"/>
          <p:cNvSpPr txBox="1">
            <a:spLocks noChangeArrowheads="1"/>
          </p:cNvSpPr>
          <p:nvPr/>
        </p:nvSpPr>
        <p:spPr bwMode="auto">
          <a:xfrm>
            <a:off x="3352800" y="2895600"/>
            <a:ext cx="4495800" cy="1066800"/>
          </a:xfrm>
          <a:prstGeom prst="rect">
            <a:avLst/>
          </a:prstGeom>
          <a:noFill/>
          <a:ln w="9525">
            <a:noFill/>
            <a:miter lim="800000"/>
            <a:headEnd/>
            <a:tailEnd/>
          </a:ln>
        </p:spPr>
        <p:txBody>
          <a:bodyPr>
            <a:spAutoFit/>
          </a:bodyPr>
          <a:lstStyle/>
          <a:p>
            <a:pPr algn="ctr">
              <a:spcBef>
                <a:spcPct val="50000"/>
              </a:spcBef>
            </a:pPr>
            <a:r>
              <a:rPr lang="es-ES" sz="3200" b="1" dirty="0">
                <a:solidFill>
                  <a:schemeClr val="bg1"/>
                </a:solidFill>
                <a:latin typeface="Arial Rounded MT Bold" pitchFamily="34" charset="0"/>
              </a:rPr>
              <a:t>El Marco Común de Evaluación</a:t>
            </a:r>
          </a:p>
        </p:txBody>
      </p:sp>
      <p:sp>
        <p:nvSpPr>
          <p:cNvPr id="33799" name="Text Box 9"/>
          <p:cNvSpPr txBox="1">
            <a:spLocks noChangeArrowheads="1"/>
          </p:cNvSpPr>
          <p:nvPr/>
        </p:nvSpPr>
        <p:spPr bwMode="auto">
          <a:xfrm>
            <a:off x="2971800" y="4343400"/>
            <a:ext cx="5345113" cy="1187450"/>
          </a:xfrm>
          <a:prstGeom prst="rect">
            <a:avLst/>
          </a:prstGeom>
          <a:solidFill>
            <a:schemeClr val="bg1">
              <a:lumMod val="65000"/>
            </a:schemeClr>
          </a:solidFill>
          <a:ln w="9525">
            <a:noFill/>
            <a:miter lim="800000"/>
            <a:headEnd/>
            <a:tailEnd/>
          </a:ln>
          <a:effectLst>
            <a:outerShdw dist="107763" dir="13500000" algn="ctr" rotWithShape="0">
              <a:srgbClr val="808080">
                <a:alpha val="50000"/>
              </a:srgbClr>
            </a:outerShdw>
          </a:effectLst>
        </p:spPr>
        <p:txBody>
          <a:bodyPr>
            <a:spAutoFit/>
          </a:bodyPr>
          <a:lstStyle/>
          <a:p>
            <a:pPr algn="just">
              <a:spcBef>
                <a:spcPct val="50000"/>
              </a:spcBef>
              <a:defRPr/>
            </a:pPr>
            <a:r>
              <a:rPr lang="es-ES" sz="2400" b="1" dirty="0">
                <a:solidFill>
                  <a:schemeClr val="bg1"/>
                </a:solidFill>
                <a:latin typeface="Arial Rounded MT Bold" pitchFamily="34" charset="0"/>
              </a:rPr>
              <a:t>Una Metodología de Evaluación de la Calidad en Organizaciones del Sector Público</a:t>
            </a:r>
          </a:p>
        </p:txBody>
      </p:sp>
      <p:sp>
        <p:nvSpPr>
          <p:cNvPr id="38922" name="Text Box 10"/>
          <p:cNvSpPr txBox="1">
            <a:spLocks noChangeArrowheads="1"/>
          </p:cNvSpPr>
          <p:nvPr/>
        </p:nvSpPr>
        <p:spPr bwMode="auto">
          <a:xfrm>
            <a:off x="3124200" y="2057400"/>
            <a:ext cx="5389563" cy="579438"/>
          </a:xfrm>
          <a:prstGeom prst="rect">
            <a:avLst/>
          </a:prstGeom>
          <a:noFill/>
          <a:ln w="9525">
            <a:noFill/>
            <a:miter lim="800000"/>
            <a:headEnd/>
            <a:tailEnd/>
          </a:ln>
          <a:effectLst/>
        </p:spPr>
        <p:txBody>
          <a:bodyPr>
            <a:spAutoFit/>
          </a:bodyPr>
          <a:lstStyle/>
          <a:p>
            <a:pPr algn="ctr">
              <a:defRPr/>
            </a:pPr>
            <a:r>
              <a:rPr lang="es-ES" sz="3200" dirty="0">
                <a:solidFill>
                  <a:schemeClr val="bg1"/>
                </a:solidFill>
                <a:effectLst>
                  <a:outerShdw blurRad="38100" dist="38100" dir="2700000" algn="tl">
                    <a:srgbClr val="C0C0C0"/>
                  </a:outerShdw>
                </a:effectLst>
                <a:latin typeface="Rockwell Extra Bold" pitchFamily="18" charset="0"/>
              </a:rPr>
              <a:t>EL   MODELO  CAF</a:t>
            </a:r>
          </a:p>
        </p:txBody>
      </p:sp>
      <p:sp>
        <p:nvSpPr>
          <p:cNvPr id="5128" name="Text Box 11"/>
          <p:cNvSpPr txBox="1">
            <a:spLocks noChangeArrowheads="1"/>
          </p:cNvSpPr>
          <p:nvPr/>
        </p:nvSpPr>
        <p:spPr bwMode="auto">
          <a:xfrm>
            <a:off x="2209800" y="0"/>
            <a:ext cx="381000" cy="519113"/>
          </a:xfrm>
          <a:prstGeom prst="rect">
            <a:avLst/>
          </a:prstGeom>
          <a:noFill/>
          <a:ln w="9525">
            <a:noFill/>
            <a:miter lim="800000"/>
            <a:headEnd/>
            <a:tailEnd/>
          </a:ln>
        </p:spPr>
        <p:txBody>
          <a:bodyPr>
            <a:spAutoFit/>
          </a:bodyPr>
          <a:lstStyle/>
          <a:p>
            <a:pPr algn="ctr"/>
            <a:endParaRPr lang="es-DO" sz="2800" b="1">
              <a:latin typeface="Verdana" pitchFamily="34" charset="0"/>
            </a:endParaRPr>
          </a:p>
        </p:txBody>
      </p:sp>
      <p:sp>
        <p:nvSpPr>
          <p:cNvPr id="5129" name="Rectangle 13"/>
          <p:cNvSpPr>
            <a:spLocks noChangeArrowheads="1"/>
          </p:cNvSpPr>
          <p:nvPr/>
        </p:nvSpPr>
        <p:spPr bwMode="auto">
          <a:xfrm>
            <a:off x="5486400" y="762000"/>
            <a:ext cx="2971800" cy="641350"/>
          </a:xfrm>
          <a:prstGeom prst="rect">
            <a:avLst/>
          </a:prstGeom>
          <a:noFill/>
          <a:ln w="9525">
            <a:noFill/>
            <a:miter lim="800000"/>
            <a:headEnd/>
            <a:tailEnd/>
          </a:ln>
        </p:spPr>
        <p:txBody>
          <a:bodyPr>
            <a:spAutoFit/>
          </a:bodyPr>
          <a:lstStyle/>
          <a:p>
            <a:r>
              <a:rPr lang="es-ES" b="1">
                <a:solidFill>
                  <a:srgbClr val="003366"/>
                </a:solidFill>
              </a:rPr>
              <a:t>Common Assessment</a:t>
            </a:r>
          </a:p>
          <a:p>
            <a:r>
              <a:rPr lang="es-ES" b="1">
                <a:solidFill>
                  <a:srgbClr val="003366"/>
                </a:solidFill>
              </a:rPr>
              <a:t>Framework</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idx="4294967295"/>
          </p:nvPr>
        </p:nvSpPr>
        <p:spPr>
          <a:xfrm>
            <a:off x="2627313" y="274638"/>
            <a:ext cx="6059487" cy="1143000"/>
          </a:xfrm>
        </p:spPr>
        <p:txBody>
          <a:bodyPr/>
          <a:lstStyle/>
          <a:p>
            <a:pPr eaLnBrk="1" hangingPunct="1"/>
            <a:r>
              <a:rPr lang="en-US" sz="2800" b="1" smtClean="0">
                <a:solidFill>
                  <a:srgbClr val="006600"/>
                </a:solidFill>
              </a:rPr>
              <a:t>FASES PROCESO PREMIO</a:t>
            </a:r>
          </a:p>
        </p:txBody>
      </p:sp>
      <p:sp>
        <p:nvSpPr>
          <p:cNvPr id="51203" name="3 Rectángulo"/>
          <p:cNvSpPr>
            <a:spLocks noChangeArrowheads="1"/>
          </p:cNvSpPr>
          <p:nvPr/>
        </p:nvSpPr>
        <p:spPr bwMode="auto">
          <a:xfrm>
            <a:off x="3132138" y="1773238"/>
            <a:ext cx="4191000" cy="366712"/>
          </a:xfrm>
          <a:prstGeom prst="rect">
            <a:avLst/>
          </a:prstGeom>
          <a:solidFill>
            <a:srgbClr val="FFC000"/>
          </a:solidFill>
          <a:ln w="9525">
            <a:noFill/>
            <a:miter lim="800000"/>
            <a:headEnd/>
            <a:tailEnd/>
          </a:ln>
        </p:spPr>
        <p:txBody>
          <a:bodyPr>
            <a:spAutoFit/>
          </a:bodyPr>
          <a:lstStyle/>
          <a:p>
            <a:pPr algn="ctr">
              <a:spcBef>
                <a:spcPct val="50000"/>
              </a:spcBef>
            </a:pPr>
            <a:r>
              <a:rPr lang="es-ES_tradnl" b="1"/>
              <a:t>3) DELIBERACION DEL JURADO</a:t>
            </a:r>
            <a:endParaRPr lang="en-US" b="1"/>
          </a:p>
        </p:txBody>
      </p:sp>
      <p:sp>
        <p:nvSpPr>
          <p:cNvPr id="51204" name="Text Box 6"/>
          <p:cNvSpPr txBox="1">
            <a:spLocks noChangeArrowheads="1"/>
          </p:cNvSpPr>
          <p:nvPr/>
        </p:nvSpPr>
        <p:spPr bwMode="auto">
          <a:xfrm>
            <a:off x="3657600" y="2527300"/>
            <a:ext cx="3124200" cy="346075"/>
          </a:xfrm>
          <a:prstGeom prst="rect">
            <a:avLst/>
          </a:prstGeom>
          <a:solidFill>
            <a:srgbClr val="FFFF00"/>
          </a:solidFill>
          <a:ln w="9525">
            <a:solidFill>
              <a:schemeClr val="bg1"/>
            </a:solidFill>
            <a:miter lim="800000"/>
            <a:headEnd/>
            <a:tailEnd/>
          </a:ln>
        </p:spPr>
        <p:txBody>
          <a:bodyPr>
            <a:spAutoFit/>
          </a:bodyPr>
          <a:lstStyle/>
          <a:p>
            <a:pPr algn="ctr">
              <a:spcBef>
                <a:spcPct val="50000"/>
              </a:spcBef>
            </a:pPr>
            <a:r>
              <a:rPr lang="es-ES_tradnl" sz="1600" b="1"/>
              <a:t>Entrenamiento al Jurado</a:t>
            </a:r>
            <a:endParaRPr lang="en-US" sz="1600" b="1"/>
          </a:p>
        </p:txBody>
      </p:sp>
      <p:cxnSp>
        <p:nvCxnSpPr>
          <p:cNvPr id="51205" name="7 Conector recto de flecha"/>
          <p:cNvCxnSpPr>
            <a:cxnSpLocks noChangeShapeType="1"/>
            <a:stCxn id="51203" idx="2"/>
            <a:endCxn id="51204" idx="0"/>
          </p:cNvCxnSpPr>
          <p:nvPr/>
        </p:nvCxnSpPr>
        <p:spPr bwMode="auto">
          <a:xfrm flipH="1">
            <a:off x="5219700" y="2139950"/>
            <a:ext cx="7938" cy="387350"/>
          </a:xfrm>
          <a:prstGeom prst="straightConnector1">
            <a:avLst/>
          </a:prstGeom>
          <a:noFill/>
          <a:ln w="9525" algn="ctr">
            <a:solidFill>
              <a:schemeClr val="tx1"/>
            </a:solidFill>
            <a:round/>
            <a:headEnd/>
            <a:tailEnd type="arrow" w="med" len="med"/>
          </a:ln>
        </p:spPr>
      </p:cxnSp>
      <p:sp>
        <p:nvSpPr>
          <p:cNvPr id="51206" name="Text Box 7"/>
          <p:cNvSpPr txBox="1">
            <a:spLocks noChangeArrowheads="1"/>
          </p:cNvSpPr>
          <p:nvPr/>
        </p:nvSpPr>
        <p:spPr bwMode="auto">
          <a:xfrm>
            <a:off x="3733800" y="3213100"/>
            <a:ext cx="3124200" cy="590550"/>
          </a:xfrm>
          <a:prstGeom prst="rect">
            <a:avLst/>
          </a:prstGeom>
          <a:solidFill>
            <a:srgbClr val="FFFF00"/>
          </a:solidFill>
          <a:ln w="9525">
            <a:solidFill>
              <a:schemeClr val="bg1"/>
            </a:solidFill>
            <a:miter lim="800000"/>
            <a:headEnd/>
            <a:tailEnd/>
          </a:ln>
        </p:spPr>
        <p:txBody>
          <a:bodyPr>
            <a:spAutoFit/>
          </a:bodyPr>
          <a:lstStyle/>
          <a:p>
            <a:pPr algn="ctr">
              <a:spcBef>
                <a:spcPct val="50000"/>
              </a:spcBef>
            </a:pPr>
            <a:r>
              <a:rPr lang="es-ES_tradnl" sz="1600" b="1"/>
              <a:t>Firma del compromiso ético por parte del jurado</a:t>
            </a:r>
            <a:endParaRPr lang="en-US" sz="1600" b="1"/>
          </a:p>
        </p:txBody>
      </p:sp>
      <p:cxnSp>
        <p:nvCxnSpPr>
          <p:cNvPr id="33" name="32 Conector recto de flecha"/>
          <p:cNvCxnSpPr/>
          <p:nvPr/>
        </p:nvCxnSpPr>
        <p:spPr>
          <a:xfrm rot="5400000">
            <a:off x="5084762" y="3081338"/>
            <a:ext cx="34766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08" name="Text Box 8"/>
          <p:cNvSpPr txBox="1">
            <a:spLocks noChangeArrowheads="1"/>
          </p:cNvSpPr>
          <p:nvPr/>
        </p:nvSpPr>
        <p:spPr bwMode="auto">
          <a:xfrm>
            <a:off x="3733800" y="4127500"/>
            <a:ext cx="3124200" cy="590550"/>
          </a:xfrm>
          <a:prstGeom prst="rect">
            <a:avLst/>
          </a:prstGeom>
          <a:solidFill>
            <a:srgbClr val="FFFF00"/>
          </a:solidFill>
          <a:ln w="9525">
            <a:solidFill>
              <a:schemeClr val="bg1"/>
            </a:solidFill>
            <a:miter lim="800000"/>
            <a:headEnd/>
            <a:tailEnd/>
          </a:ln>
        </p:spPr>
        <p:txBody>
          <a:bodyPr>
            <a:spAutoFit/>
          </a:bodyPr>
          <a:lstStyle/>
          <a:p>
            <a:pPr algn="ctr">
              <a:spcBef>
                <a:spcPct val="50000"/>
              </a:spcBef>
            </a:pPr>
            <a:r>
              <a:rPr lang="es-ES_tradnl" sz="1600" b="1"/>
              <a:t>Entrega de los informes de retorno</a:t>
            </a:r>
            <a:endParaRPr lang="en-US" sz="1400" b="1"/>
          </a:p>
        </p:txBody>
      </p:sp>
      <p:cxnSp>
        <p:nvCxnSpPr>
          <p:cNvPr id="39" name="38 Conector recto de flecha"/>
          <p:cNvCxnSpPr/>
          <p:nvPr/>
        </p:nvCxnSpPr>
        <p:spPr>
          <a:xfrm rot="5400000">
            <a:off x="5085556" y="5520532"/>
            <a:ext cx="346075"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10" name="Text Box 9"/>
          <p:cNvSpPr txBox="1">
            <a:spLocks noChangeArrowheads="1"/>
          </p:cNvSpPr>
          <p:nvPr/>
        </p:nvSpPr>
        <p:spPr bwMode="auto">
          <a:xfrm>
            <a:off x="3519488" y="5734050"/>
            <a:ext cx="3429000" cy="590550"/>
          </a:xfrm>
          <a:prstGeom prst="rect">
            <a:avLst/>
          </a:prstGeom>
          <a:solidFill>
            <a:srgbClr val="FFFF00"/>
          </a:solidFill>
          <a:ln w="9525">
            <a:solidFill>
              <a:schemeClr val="bg1"/>
            </a:solidFill>
            <a:miter lim="800000"/>
            <a:headEnd/>
            <a:tailEnd/>
          </a:ln>
        </p:spPr>
        <p:txBody>
          <a:bodyPr>
            <a:spAutoFit/>
          </a:bodyPr>
          <a:lstStyle/>
          <a:p>
            <a:pPr algn="ctr">
              <a:spcBef>
                <a:spcPct val="50000"/>
              </a:spcBef>
            </a:pPr>
            <a:r>
              <a:rPr lang="es-ES_tradnl" sz="1600" b="1"/>
              <a:t>Elección de las Instituciones Ganadoras</a:t>
            </a:r>
            <a:endParaRPr lang="en-US" sz="1600" b="1"/>
          </a:p>
        </p:txBody>
      </p:sp>
      <p:cxnSp>
        <p:nvCxnSpPr>
          <p:cNvPr id="14" name="13 Conector recto de flecha"/>
          <p:cNvCxnSpPr/>
          <p:nvPr/>
        </p:nvCxnSpPr>
        <p:spPr>
          <a:xfrm rot="5400000">
            <a:off x="5106194" y="48887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212" name="20 Conector recto de flecha"/>
          <p:cNvCxnSpPr>
            <a:cxnSpLocks noChangeShapeType="1"/>
            <a:stCxn id="51206" idx="2"/>
            <a:endCxn id="51208" idx="0"/>
          </p:cNvCxnSpPr>
          <p:nvPr/>
        </p:nvCxnSpPr>
        <p:spPr bwMode="auto">
          <a:xfrm>
            <a:off x="5295900" y="3803650"/>
            <a:ext cx="0" cy="323850"/>
          </a:xfrm>
          <a:prstGeom prst="straightConnector1">
            <a:avLst/>
          </a:prstGeom>
          <a:noFill/>
          <a:ln w="9525" algn="ctr">
            <a:solidFill>
              <a:schemeClr val="tx1"/>
            </a:solidFill>
            <a:round/>
            <a:headEnd/>
            <a:tailEnd type="arrow" w="med" len="med"/>
          </a:ln>
        </p:spPr>
      </p:cxnSp>
      <p:sp>
        <p:nvSpPr>
          <p:cNvPr id="51213" name="Text Box 9"/>
          <p:cNvSpPr txBox="1">
            <a:spLocks noChangeArrowheads="1"/>
          </p:cNvSpPr>
          <p:nvPr/>
        </p:nvSpPr>
        <p:spPr bwMode="auto">
          <a:xfrm>
            <a:off x="3657600" y="5041900"/>
            <a:ext cx="3276600" cy="346075"/>
          </a:xfrm>
          <a:prstGeom prst="rect">
            <a:avLst/>
          </a:prstGeom>
          <a:solidFill>
            <a:srgbClr val="FFFF00"/>
          </a:solidFill>
          <a:ln w="9525">
            <a:solidFill>
              <a:schemeClr val="bg1"/>
            </a:solidFill>
            <a:miter lim="800000"/>
            <a:headEnd/>
            <a:tailEnd/>
          </a:ln>
        </p:spPr>
        <p:txBody>
          <a:bodyPr>
            <a:spAutoFit/>
          </a:bodyPr>
          <a:lstStyle/>
          <a:p>
            <a:pPr algn="ctr">
              <a:spcBef>
                <a:spcPct val="50000"/>
              </a:spcBef>
            </a:pPr>
            <a:r>
              <a:rPr lang="es-ES_tradnl" sz="1600" b="1"/>
              <a:t>Deliberación del Jurado</a:t>
            </a:r>
            <a:endParaRPr lang="en-US" sz="1600" b="1"/>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Llamada ovalada"/>
          <p:cNvSpPr/>
          <p:nvPr/>
        </p:nvSpPr>
        <p:spPr>
          <a:xfrm>
            <a:off x="2059709" y="1431636"/>
            <a:ext cx="6299200" cy="369454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DO" dirty="0" smtClean="0"/>
              <a:t>Deliberación del Jurado</a:t>
            </a:r>
          </a:p>
          <a:p>
            <a:pPr algn="ctr"/>
            <a:endParaRPr lang="es-DO" dirty="0" smtClean="0"/>
          </a:p>
          <a:p>
            <a:pPr algn="ctr">
              <a:buFont typeface="Arial" pitchFamily="34" charset="0"/>
              <a:buChar char="•"/>
            </a:pPr>
            <a:r>
              <a:rPr lang="es-DO" dirty="0" smtClean="0"/>
              <a:t>Organizaciones de la Sociedad Civil, Públicas, Academias, Profesionales independiente.  </a:t>
            </a:r>
          </a:p>
          <a:p>
            <a:pPr algn="ctr">
              <a:buFont typeface="Arial" pitchFamily="34" charset="0"/>
              <a:buChar char="•"/>
            </a:pPr>
            <a:r>
              <a:rPr lang="es-DO" dirty="0" smtClean="0"/>
              <a:t>Las Memorias se ponen en la página Web del MAP y los jurados pueden consultarla con un link </a:t>
            </a:r>
          </a:p>
          <a:p>
            <a:pPr algn="ctr"/>
            <a:r>
              <a:rPr lang="es-DO" dirty="0" smtClean="0"/>
              <a:t>Se les envían los Informes de Retorno vía correo electrónico.   </a:t>
            </a:r>
            <a:endParaRPr lang="es-DO"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419475" y="1484313"/>
            <a:ext cx="4751388" cy="3527425"/>
          </a:xfrm>
          <a:prstGeom prst="rect">
            <a:avLst/>
          </a:prstGeom>
          <a:solidFill>
            <a:schemeClr val="accent5">
              <a:lumMod val="50000"/>
            </a:schemeClr>
          </a:solidFill>
          <a:ln w="9525">
            <a:noFill/>
            <a:miter lim="800000"/>
            <a:headEnd/>
            <a:tailEnd/>
          </a:ln>
        </p:spPr>
        <p:txBody>
          <a:bodyPr wrap="none" anchor="ctr"/>
          <a:lstStyle/>
          <a:p>
            <a:endParaRPr lang="en-US"/>
          </a:p>
        </p:txBody>
      </p:sp>
      <p:sp>
        <p:nvSpPr>
          <p:cNvPr id="53251" name="Text Box 3"/>
          <p:cNvSpPr txBox="1">
            <a:spLocks noChangeArrowheads="1"/>
          </p:cNvSpPr>
          <p:nvPr/>
        </p:nvSpPr>
        <p:spPr bwMode="auto">
          <a:xfrm>
            <a:off x="3851275" y="3398838"/>
            <a:ext cx="3025775" cy="457200"/>
          </a:xfrm>
          <a:prstGeom prst="rect">
            <a:avLst/>
          </a:prstGeom>
          <a:noFill/>
          <a:ln w="9525">
            <a:noFill/>
            <a:miter lim="800000"/>
            <a:headEnd/>
            <a:tailEnd/>
          </a:ln>
        </p:spPr>
        <p:txBody>
          <a:bodyPr>
            <a:spAutoFit/>
          </a:bodyPr>
          <a:lstStyle/>
          <a:p>
            <a:r>
              <a:rPr lang="es-DO" sz="2400" b="1">
                <a:solidFill>
                  <a:schemeClr val="bg1"/>
                </a:solidFill>
              </a:rPr>
              <a:t>Resultados</a:t>
            </a:r>
            <a:endParaRPr lang="es-ES" sz="2400" b="1">
              <a:solidFill>
                <a:schemeClr val="bg1"/>
              </a:solidFill>
            </a:endParaRPr>
          </a:p>
        </p:txBody>
      </p:sp>
      <p:sp>
        <p:nvSpPr>
          <p:cNvPr id="53252" name="Rectangle 4"/>
          <p:cNvSpPr>
            <a:spLocks noChangeArrowheads="1"/>
          </p:cNvSpPr>
          <p:nvPr/>
        </p:nvSpPr>
        <p:spPr bwMode="auto">
          <a:xfrm>
            <a:off x="3563938" y="1700213"/>
            <a:ext cx="4392612" cy="3097212"/>
          </a:xfrm>
          <a:prstGeom prst="rect">
            <a:avLst/>
          </a:prstGeom>
          <a:noFill/>
          <a:ln w="9525">
            <a:solidFill>
              <a:srgbClr val="FFCC00"/>
            </a:solidFill>
            <a:miter lim="800000"/>
            <a:headEnd/>
            <a:tailEnd/>
          </a:ln>
        </p:spPr>
        <p:txBody>
          <a:bodyPr wrap="none" anchor="ctr"/>
          <a:lstStyle/>
          <a:p>
            <a:endParaRPr lang="en-US"/>
          </a:p>
        </p:txBody>
      </p:sp>
      <p:sp>
        <p:nvSpPr>
          <p:cNvPr id="53253" name="AutoShape 5" descr="2Q=="/>
          <p:cNvSpPr>
            <a:spLocks noChangeAspect="1" noChangeArrowheads="1"/>
          </p:cNvSpPr>
          <p:nvPr/>
        </p:nvSpPr>
        <p:spPr bwMode="auto">
          <a:xfrm>
            <a:off x="3338513" y="2505075"/>
            <a:ext cx="2466975" cy="1847850"/>
          </a:xfrm>
          <a:prstGeom prst="rect">
            <a:avLst/>
          </a:prstGeom>
          <a:noFill/>
          <a:ln w="9525">
            <a:noFill/>
            <a:miter lim="800000"/>
            <a:headEnd/>
            <a:tailEnd/>
          </a:ln>
        </p:spPr>
        <p:txBody>
          <a:bodyPr/>
          <a:lstStyle/>
          <a:p>
            <a:endParaRPr lang="en-US"/>
          </a:p>
        </p:txBody>
      </p:sp>
      <p:sp>
        <p:nvSpPr>
          <p:cNvPr id="53254" name="AutoShape 6" descr="2Q=="/>
          <p:cNvSpPr>
            <a:spLocks noChangeAspect="1" noChangeArrowheads="1"/>
          </p:cNvSpPr>
          <p:nvPr/>
        </p:nvSpPr>
        <p:spPr bwMode="auto">
          <a:xfrm>
            <a:off x="3338513" y="2505075"/>
            <a:ext cx="2466975" cy="1847850"/>
          </a:xfrm>
          <a:prstGeom prst="rect">
            <a:avLst/>
          </a:prstGeom>
          <a:noFill/>
          <a:ln w="9525">
            <a:noFill/>
            <a:miter lim="800000"/>
            <a:headEnd/>
            <a:tailEnd/>
          </a:ln>
        </p:spPr>
        <p:txBody>
          <a:bodyPr/>
          <a:lstStyle/>
          <a:p>
            <a:endParaRPr lang="en-US"/>
          </a:p>
        </p:txBody>
      </p:sp>
      <p:pic>
        <p:nvPicPr>
          <p:cNvPr id="53255" name="Picture 9" descr="ANd9GcT6vdTvNWLY553VDmyeihzzESpY3Rihzl5HXjd2XIJG4zxs4GyT"/>
          <p:cNvPicPr>
            <a:picLocks noChangeAspect="1" noChangeArrowheads="1"/>
          </p:cNvPicPr>
          <p:nvPr/>
        </p:nvPicPr>
        <p:blipFill>
          <a:blip r:embed="rId2"/>
          <a:srcRect/>
          <a:stretch>
            <a:fillRect/>
          </a:stretch>
        </p:blipFill>
        <p:spPr bwMode="auto">
          <a:xfrm>
            <a:off x="6227763" y="333375"/>
            <a:ext cx="2295525"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419475" y="1196975"/>
            <a:ext cx="4824413" cy="4032250"/>
          </a:xfrm>
          <a:prstGeom prst="rect">
            <a:avLst/>
          </a:prstGeom>
          <a:solidFill>
            <a:schemeClr val="accent5">
              <a:lumMod val="50000"/>
            </a:schemeClr>
          </a:solidFill>
          <a:ln w="9525">
            <a:noFill/>
            <a:miter lim="800000"/>
            <a:headEnd/>
            <a:tailEnd/>
          </a:ln>
        </p:spPr>
        <p:txBody>
          <a:bodyPr wrap="none" anchor="ctr"/>
          <a:lstStyle/>
          <a:p>
            <a:endParaRPr lang="en-US"/>
          </a:p>
        </p:txBody>
      </p:sp>
      <p:sp>
        <p:nvSpPr>
          <p:cNvPr id="54275" name="Rectangle 54"/>
          <p:cNvSpPr>
            <a:spLocks noChangeArrowheads="1"/>
          </p:cNvSpPr>
          <p:nvPr/>
        </p:nvSpPr>
        <p:spPr bwMode="auto">
          <a:xfrm>
            <a:off x="3635375" y="1341438"/>
            <a:ext cx="4464050" cy="3744912"/>
          </a:xfrm>
          <a:prstGeom prst="rect">
            <a:avLst/>
          </a:prstGeom>
          <a:noFill/>
          <a:ln w="9525">
            <a:solidFill>
              <a:srgbClr val="FFCC00"/>
            </a:solidFill>
            <a:miter lim="800000"/>
            <a:headEnd/>
            <a:tailEnd/>
          </a:ln>
        </p:spPr>
        <p:txBody>
          <a:bodyPr wrap="none" anchor="ctr"/>
          <a:lstStyle/>
          <a:p>
            <a:endParaRPr lang="en-US"/>
          </a:p>
        </p:txBody>
      </p:sp>
      <p:sp>
        <p:nvSpPr>
          <p:cNvPr id="54276" name="Text Box 3"/>
          <p:cNvSpPr txBox="1">
            <a:spLocks noChangeArrowheads="1"/>
          </p:cNvSpPr>
          <p:nvPr/>
        </p:nvSpPr>
        <p:spPr bwMode="auto">
          <a:xfrm>
            <a:off x="4356100" y="1557338"/>
            <a:ext cx="3025775" cy="3786187"/>
          </a:xfrm>
          <a:prstGeom prst="rect">
            <a:avLst/>
          </a:prstGeom>
          <a:noFill/>
          <a:ln w="9525">
            <a:noFill/>
            <a:miter lim="800000"/>
            <a:headEnd/>
            <a:tailEnd/>
          </a:ln>
        </p:spPr>
        <p:txBody>
          <a:bodyPr>
            <a:spAutoFit/>
          </a:bodyPr>
          <a:lstStyle/>
          <a:p>
            <a:pPr algn="ctr"/>
            <a:r>
              <a:rPr lang="es-DO" sz="2400" b="1">
                <a:solidFill>
                  <a:schemeClr val="bg1"/>
                </a:solidFill>
              </a:rPr>
              <a:t>Resultados</a:t>
            </a:r>
          </a:p>
          <a:p>
            <a:pPr algn="ctr"/>
            <a:endParaRPr lang="es-DO" sz="2400" b="1">
              <a:solidFill>
                <a:schemeClr val="bg1"/>
              </a:solidFill>
            </a:endParaRPr>
          </a:p>
          <a:p>
            <a:pPr algn="ctr"/>
            <a:r>
              <a:rPr lang="es-DO" sz="2400" b="1">
                <a:solidFill>
                  <a:schemeClr val="bg1"/>
                </a:solidFill>
              </a:rPr>
              <a:t>2005 – 23 </a:t>
            </a:r>
          </a:p>
          <a:p>
            <a:pPr algn="ctr"/>
            <a:r>
              <a:rPr lang="es-DO" sz="2400" b="1">
                <a:solidFill>
                  <a:schemeClr val="bg1"/>
                </a:solidFill>
              </a:rPr>
              <a:t>2006 – 34 </a:t>
            </a:r>
          </a:p>
          <a:p>
            <a:pPr algn="ctr"/>
            <a:r>
              <a:rPr lang="es-DO" sz="2400" b="1">
                <a:solidFill>
                  <a:schemeClr val="bg1"/>
                </a:solidFill>
              </a:rPr>
              <a:t>2007 – 22</a:t>
            </a:r>
          </a:p>
          <a:p>
            <a:pPr algn="ctr"/>
            <a:r>
              <a:rPr lang="es-DO" sz="2400" b="1">
                <a:solidFill>
                  <a:schemeClr val="bg1"/>
                </a:solidFill>
              </a:rPr>
              <a:t>2008 – 23</a:t>
            </a:r>
          </a:p>
          <a:p>
            <a:pPr algn="ctr"/>
            <a:r>
              <a:rPr lang="es-DO" sz="2400" b="1">
                <a:solidFill>
                  <a:schemeClr val="bg1"/>
                </a:solidFill>
              </a:rPr>
              <a:t>2009 – 21</a:t>
            </a:r>
          </a:p>
          <a:p>
            <a:pPr algn="ctr"/>
            <a:r>
              <a:rPr lang="es-DO" sz="2400" b="1">
                <a:solidFill>
                  <a:schemeClr val="bg1"/>
                </a:solidFill>
              </a:rPr>
              <a:t>2010 – 16</a:t>
            </a:r>
          </a:p>
          <a:p>
            <a:pPr algn="ctr"/>
            <a:r>
              <a:rPr lang="es-DO" sz="2400" b="1">
                <a:solidFill>
                  <a:schemeClr val="bg1"/>
                </a:solidFill>
              </a:rPr>
              <a:t>2011 – 28</a:t>
            </a:r>
          </a:p>
          <a:p>
            <a:pPr algn="ctr"/>
            <a:endParaRPr lang="es-ES" sz="2400" b="1">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419475" y="1484313"/>
            <a:ext cx="4751388" cy="3527425"/>
          </a:xfrm>
          <a:prstGeom prst="rect">
            <a:avLst/>
          </a:prstGeom>
          <a:solidFill>
            <a:schemeClr val="accent5">
              <a:lumMod val="50000"/>
            </a:schemeClr>
          </a:solidFill>
          <a:ln w="9525">
            <a:noFill/>
            <a:miter lim="800000"/>
            <a:headEnd/>
            <a:tailEnd/>
          </a:ln>
        </p:spPr>
        <p:txBody>
          <a:bodyPr wrap="none" anchor="ctr"/>
          <a:lstStyle/>
          <a:p>
            <a:endParaRPr lang="en-US"/>
          </a:p>
        </p:txBody>
      </p:sp>
      <p:sp>
        <p:nvSpPr>
          <p:cNvPr id="55299" name="Text Box 3"/>
          <p:cNvSpPr txBox="1">
            <a:spLocks noChangeArrowheads="1"/>
          </p:cNvSpPr>
          <p:nvPr/>
        </p:nvSpPr>
        <p:spPr bwMode="auto">
          <a:xfrm>
            <a:off x="3851275" y="3398838"/>
            <a:ext cx="3025775" cy="822325"/>
          </a:xfrm>
          <a:prstGeom prst="rect">
            <a:avLst/>
          </a:prstGeom>
          <a:noFill/>
          <a:ln w="9525">
            <a:noFill/>
            <a:miter lim="800000"/>
            <a:headEnd/>
            <a:tailEnd/>
          </a:ln>
        </p:spPr>
        <p:txBody>
          <a:bodyPr>
            <a:spAutoFit/>
          </a:bodyPr>
          <a:lstStyle/>
          <a:p>
            <a:r>
              <a:rPr lang="es-DO" sz="2400" b="1">
                <a:solidFill>
                  <a:schemeClr val="bg1"/>
                </a:solidFill>
              </a:rPr>
              <a:t>Algunos casos de éxito!!</a:t>
            </a:r>
            <a:endParaRPr lang="es-ES" sz="2400" b="1">
              <a:solidFill>
                <a:schemeClr val="bg1"/>
              </a:solidFill>
            </a:endParaRPr>
          </a:p>
        </p:txBody>
      </p:sp>
      <p:sp>
        <p:nvSpPr>
          <p:cNvPr id="55300" name="Rectangle 4"/>
          <p:cNvSpPr>
            <a:spLocks noChangeArrowheads="1"/>
          </p:cNvSpPr>
          <p:nvPr/>
        </p:nvSpPr>
        <p:spPr bwMode="auto">
          <a:xfrm>
            <a:off x="3563938" y="1700213"/>
            <a:ext cx="4392612" cy="3097212"/>
          </a:xfrm>
          <a:prstGeom prst="rect">
            <a:avLst/>
          </a:prstGeom>
          <a:noFill/>
          <a:ln w="9525">
            <a:solidFill>
              <a:srgbClr val="FFCC00"/>
            </a:solidFill>
            <a:miter lim="800000"/>
            <a:headEnd/>
            <a:tailEnd/>
          </a:ln>
        </p:spPr>
        <p:txBody>
          <a:bodyPr wrap="none" anchor="ctr"/>
          <a:lstStyle/>
          <a:p>
            <a:endParaRPr lang="en-US"/>
          </a:p>
        </p:txBody>
      </p:sp>
      <p:sp>
        <p:nvSpPr>
          <p:cNvPr id="55301" name="AutoShape 5" descr="2Q=="/>
          <p:cNvSpPr>
            <a:spLocks noChangeAspect="1" noChangeArrowheads="1"/>
          </p:cNvSpPr>
          <p:nvPr/>
        </p:nvSpPr>
        <p:spPr bwMode="auto">
          <a:xfrm>
            <a:off x="3338513" y="2505075"/>
            <a:ext cx="2466975" cy="1847850"/>
          </a:xfrm>
          <a:prstGeom prst="rect">
            <a:avLst/>
          </a:prstGeom>
          <a:noFill/>
          <a:ln w="9525">
            <a:noFill/>
            <a:miter lim="800000"/>
            <a:headEnd/>
            <a:tailEnd/>
          </a:ln>
        </p:spPr>
        <p:txBody>
          <a:bodyPr/>
          <a:lstStyle/>
          <a:p>
            <a:endParaRPr lang="en-US"/>
          </a:p>
        </p:txBody>
      </p:sp>
      <p:sp>
        <p:nvSpPr>
          <p:cNvPr id="55302" name="AutoShape 6" descr="2Q=="/>
          <p:cNvSpPr>
            <a:spLocks noChangeAspect="1" noChangeArrowheads="1"/>
          </p:cNvSpPr>
          <p:nvPr/>
        </p:nvSpPr>
        <p:spPr bwMode="auto">
          <a:xfrm>
            <a:off x="3338513" y="2505075"/>
            <a:ext cx="2466975" cy="1847850"/>
          </a:xfrm>
          <a:prstGeom prst="rect">
            <a:avLst/>
          </a:prstGeom>
          <a:noFill/>
          <a:ln w="9525">
            <a:noFill/>
            <a:miter lim="800000"/>
            <a:headEnd/>
            <a:tailEnd/>
          </a:ln>
        </p:spPr>
        <p:txBody>
          <a:bodyPr/>
          <a:lstStyle/>
          <a:p>
            <a:endParaRPr lang="en-US"/>
          </a:p>
        </p:txBody>
      </p:sp>
      <p:pic>
        <p:nvPicPr>
          <p:cNvPr id="55303" name="Picture 7" descr="casos_exito"/>
          <p:cNvPicPr>
            <a:picLocks noChangeAspect="1" noChangeArrowheads="1"/>
          </p:cNvPicPr>
          <p:nvPr/>
        </p:nvPicPr>
        <p:blipFill>
          <a:blip r:embed="rId2"/>
          <a:srcRect/>
          <a:stretch>
            <a:fillRect/>
          </a:stretch>
        </p:blipFill>
        <p:spPr bwMode="auto">
          <a:xfrm>
            <a:off x="5724525" y="549275"/>
            <a:ext cx="2989263" cy="2241550"/>
          </a:xfrm>
          <a:prstGeom prst="rect">
            <a:avLst/>
          </a:prstGeom>
          <a:noFill/>
          <a:ln w="38100">
            <a:solidFill>
              <a:srgbClr val="FFCC00"/>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2Q=="/>
          <p:cNvSpPr>
            <a:spLocks noChangeAspect="1" noChangeArrowheads="1"/>
          </p:cNvSpPr>
          <p:nvPr/>
        </p:nvSpPr>
        <p:spPr bwMode="auto">
          <a:xfrm>
            <a:off x="3338513" y="2505075"/>
            <a:ext cx="2466975" cy="1847850"/>
          </a:xfrm>
          <a:prstGeom prst="rect">
            <a:avLst/>
          </a:prstGeom>
          <a:noFill/>
          <a:ln w="9525">
            <a:noFill/>
            <a:miter lim="800000"/>
            <a:headEnd/>
            <a:tailEnd/>
          </a:ln>
        </p:spPr>
        <p:txBody>
          <a:bodyPr/>
          <a:lstStyle/>
          <a:p>
            <a:endParaRPr lang="en-US"/>
          </a:p>
        </p:txBody>
      </p:sp>
      <p:pic>
        <p:nvPicPr>
          <p:cNvPr id="56323" name="Picture 3" descr="110203 Foto de familia (2)"/>
          <p:cNvPicPr>
            <a:picLocks noChangeAspect="1" noChangeArrowheads="1"/>
          </p:cNvPicPr>
          <p:nvPr/>
        </p:nvPicPr>
        <p:blipFill>
          <a:blip r:embed="rId2"/>
          <a:srcRect/>
          <a:stretch>
            <a:fillRect/>
          </a:stretch>
        </p:blipFill>
        <p:spPr bwMode="auto">
          <a:xfrm>
            <a:off x="2627313" y="2306638"/>
            <a:ext cx="6337300" cy="4217987"/>
          </a:xfrm>
          <a:prstGeom prst="rect">
            <a:avLst/>
          </a:prstGeom>
          <a:noFill/>
          <a:ln w="9525">
            <a:noFill/>
            <a:miter lim="800000"/>
            <a:headEnd/>
            <a:tailEnd/>
          </a:ln>
        </p:spPr>
      </p:pic>
      <p:pic>
        <p:nvPicPr>
          <p:cNvPr id="56324" name="Picture 4"/>
          <p:cNvPicPr>
            <a:picLocks noChangeAspect="1" noChangeArrowheads="1"/>
          </p:cNvPicPr>
          <p:nvPr/>
        </p:nvPicPr>
        <p:blipFill>
          <a:blip r:embed="rId3"/>
          <a:srcRect/>
          <a:stretch>
            <a:fillRect/>
          </a:stretch>
        </p:blipFill>
        <p:spPr bwMode="auto">
          <a:xfrm>
            <a:off x="2771775" y="1484313"/>
            <a:ext cx="2667000" cy="1038225"/>
          </a:xfrm>
          <a:prstGeom prst="rect">
            <a:avLst/>
          </a:prstGeom>
          <a:noFill/>
          <a:ln w="9525">
            <a:solidFill>
              <a:schemeClr val="bg1"/>
            </a:solidFill>
            <a:miter lim="800000"/>
            <a:headEnd/>
            <a:tailEnd/>
          </a:ln>
        </p:spPr>
      </p:pic>
      <p:sp>
        <p:nvSpPr>
          <p:cNvPr id="56326" name="Text Box 14"/>
          <p:cNvSpPr txBox="1">
            <a:spLocks noChangeArrowheads="1"/>
          </p:cNvSpPr>
          <p:nvPr/>
        </p:nvSpPr>
        <p:spPr bwMode="auto">
          <a:xfrm>
            <a:off x="3651395" y="260350"/>
            <a:ext cx="5313218" cy="457200"/>
          </a:xfrm>
          <a:prstGeom prst="rect">
            <a:avLst/>
          </a:prstGeom>
          <a:noFill/>
          <a:ln w="9525">
            <a:noFill/>
            <a:miter lim="800000"/>
            <a:headEnd/>
            <a:tailEnd/>
          </a:ln>
        </p:spPr>
        <p:txBody>
          <a:bodyPr wrap="square">
            <a:spAutoFit/>
          </a:bodyPr>
          <a:lstStyle/>
          <a:p>
            <a:pPr>
              <a:spcBef>
                <a:spcPct val="50000"/>
              </a:spcBef>
            </a:pPr>
            <a:r>
              <a:rPr lang="es-ES" sz="2400" b="1" dirty="0">
                <a:solidFill>
                  <a:schemeClr val="bg1"/>
                </a:solidFill>
                <a:latin typeface="Verdana" pitchFamily="34" charset="0"/>
              </a:rPr>
              <a:t>Algunos casos de éxito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descr="2Q=="/>
          <p:cNvSpPr>
            <a:spLocks noChangeAspect="1" noChangeArrowheads="1"/>
          </p:cNvSpPr>
          <p:nvPr/>
        </p:nvSpPr>
        <p:spPr bwMode="auto">
          <a:xfrm>
            <a:off x="3338513" y="2505075"/>
            <a:ext cx="2466975" cy="1847850"/>
          </a:xfrm>
          <a:prstGeom prst="rect">
            <a:avLst/>
          </a:prstGeom>
          <a:noFill/>
          <a:ln w="9525">
            <a:noFill/>
            <a:miter lim="800000"/>
            <a:headEnd/>
            <a:tailEnd/>
          </a:ln>
        </p:spPr>
        <p:txBody>
          <a:bodyPr/>
          <a:lstStyle/>
          <a:p>
            <a:endParaRPr lang="en-US"/>
          </a:p>
        </p:txBody>
      </p:sp>
      <p:pic>
        <p:nvPicPr>
          <p:cNvPr id="57349" name="Picture 5"/>
          <p:cNvPicPr>
            <a:picLocks noChangeAspect="1" noChangeArrowheads="1"/>
          </p:cNvPicPr>
          <p:nvPr/>
        </p:nvPicPr>
        <p:blipFill>
          <a:blip r:embed="rId2"/>
          <a:srcRect/>
          <a:stretch>
            <a:fillRect/>
          </a:stretch>
        </p:blipFill>
        <p:spPr bwMode="auto">
          <a:xfrm>
            <a:off x="2700338" y="2390775"/>
            <a:ext cx="5903912" cy="4105275"/>
          </a:xfrm>
          <a:prstGeom prst="rect">
            <a:avLst/>
          </a:prstGeom>
          <a:noFill/>
          <a:ln w="9525">
            <a:noFill/>
            <a:miter lim="800000"/>
            <a:headEnd/>
            <a:tailEnd/>
          </a:ln>
        </p:spPr>
      </p:pic>
      <p:pic>
        <p:nvPicPr>
          <p:cNvPr id="57350" name="Picture 6"/>
          <p:cNvPicPr>
            <a:picLocks noChangeAspect="1" noChangeArrowheads="1"/>
          </p:cNvPicPr>
          <p:nvPr/>
        </p:nvPicPr>
        <p:blipFill>
          <a:blip r:embed="rId3"/>
          <a:srcRect/>
          <a:stretch>
            <a:fillRect/>
          </a:stretch>
        </p:blipFill>
        <p:spPr bwMode="auto">
          <a:xfrm>
            <a:off x="2857500" y="1214438"/>
            <a:ext cx="2176463" cy="1303337"/>
          </a:xfrm>
          <a:prstGeom prst="rect">
            <a:avLst/>
          </a:prstGeom>
          <a:noFill/>
          <a:ln w="38100">
            <a:solidFill>
              <a:schemeClr val="bg1"/>
            </a:solidFill>
            <a:miter lim="800000"/>
            <a:headEnd/>
            <a:tailEnd/>
          </a:ln>
        </p:spPr>
      </p:pic>
      <p:sp>
        <p:nvSpPr>
          <p:cNvPr id="7" name="6 Rectángulo"/>
          <p:cNvSpPr/>
          <p:nvPr/>
        </p:nvSpPr>
        <p:spPr>
          <a:xfrm>
            <a:off x="3928159" y="230908"/>
            <a:ext cx="4929514" cy="523220"/>
          </a:xfrm>
          <a:prstGeom prst="rect">
            <a:avLst/>
          </a:prstGeom>
        </p:spPr>
        <p:txBody>
          <a:bodyPr wrap="square">
            <a:spAutoFit/>
          </a:bodyPr>
          <a:lstStyle/>
          <a:p>
            <a:pPr>
              <a:spcBef>
                <a:spcPct val="50000"/>
              </a:spcBef>
            </a:pPr>
            <a:r>
              <a:rPr lang="es-ES" sz="2800" b="1" dirty="0" smtClean="0">
                <a:solidFill>
                  <a:schemeClr val="bg1"/>
                </a:solidFill>
                <a:latin typeface="Verdana" pitchFamily="34" charset="0"/>
              </a:rPr>
              <a:t>Algunos casos de éxito</a:t>
            </a:r>
            <a:endParaRPr lang="es-ES" sz="2800" b="1"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2Q=="/>
          <p:cNvSpPr>
            <a:spLocks noChangeAspect="1" noChangeArrowheads="1"/>
          </p:cNvSpPr>
          <p:nvPr/>
        </p:nvSpPr>
        <p:spPr bwMode="auto">
          <a:xfrm>
            <a:off x="3338513" y="2505075"/>
            <a:ext cx="2466975" cy="1847850"/>
          </a:xfrm>
          <a:prstGeom prst="rect">
            <a:avLst/>
          </a:prstGeom>
          <a:noFill/>
          <a:ln w="9525">
            <a:noFill/>
            <a:miter lim="800000"/>
            <a:headEnd/>
            <a:tailEnd/>
          </a:ln>
        </p:spPr>
        <p:txBody>
          <a:bodyPr/>
          <a:lstStyle/>
          <a:p>
            <a:endParaRPr lang="en-US"/>
          </a:p>
        </p:txBody>
      </p:sp>
      <p:sp>
        <p:nvSpPr>
          <p:cNvPr id="58372" name="Text Box 14"/>
          <p:cNvSpPr txBox="1">
            <a:spLocks noChangeArrowheads="1"/>
          </p:cNvSpPr>
          <p:nvPr/>
        </p:nvSpPr>
        <p:spPr bwMode="auto">
          <a:xfrm>
            <a:off x="3837422" y="260350"/>
            <a:ext cx="5057342" cy="457200"/>
          </a:xfrm>
          <a:prstGeom prst="rect">
            <a:avLst/>
          </a:prstGeom>
          <a:noFill/>
          <a:ln w="9525">
            <a:noFill/>
            <a:miter lim="800000"/>
            <a:headEnd/>
            <a:tailEnd/>
          </a:ln>
        </p:spPr>
        <p:txBody>
          <a:bodyPr wrap="square">
            <a:spAutoFit/>
          </a:bodyPr>
          <a:lstStyle/>
          <a:p>
            <a:pPr>
              <a:spcBef>
                <a:spcPct val="50000"/>
              </a:spcBef>
            </a:pPr>
            <a:r>
              <a:rPr lang="es-ES" sz="2400" b="1" dirty="0">
                <a:solidFill>
                  <a:schemeClr val="bg1"/>
                </a:solidFill>
                <a:latin typeface="Verdana" pitchFamily="34" charset="0"/>
              </a:rPr>
              <a:t>Algunos casos de éxito</a:t>
            </a:r>
          </a:p>
        </p:txBody>
      </p:sp>
      <p:pic>
        <p:nvPicPr>
          <p:cNvPr id="58373" name="Picture 5"/>
          <p:cNvPicPr>
            <a:picLocks noChangeAspect="1" noChangeArrowheads="1"/>
          </p:cNvPicPr>
          <p:nvPr/>
        </p:nvPicPr>
        <p:blipFill>
          <a:blip r:embed="rId2"/>
          <a:srcRect/>
          <a:stretch>
            <a:fillRect/>
          </a:stretch>
        </p:blipFill>
        <p:spPr bwMode="auto">
          <a:xfrm>
            <a:off x="2770188" y="2147888"/>
            <a:ext cx="5905500" cy="4432300"/>
          </a:xfrm>
          <a:prstGeom prst="rect">
            <a:avLst/>
          </a:prstGeom>
          <a:noFill/>
          <a:ln w="9525">
            <a:noFill/>
            <a:miter lim="800000"/>
            <a:headEnd/>
            <a:tailEnd/>
          </a:ln>
        </p:spPr>
      </p:pic>
      <p:pic>
        <p:nvPicPr>
          <p:cNvPr id="58374" name="Picture 6"/>
          <p:cNvPicPr>
            <a:picLocks noChangeAspect="1" noChangeArrowheads="1"/>
          </p:cNvPicPr>
          <p:nvPr/>
        </p:nvPicPr>
        <p:blipFill>
          <a:blip r:embed="rId3"/>
          <a:srcRect/>
          <a:stretch>
            <a:fillRect/>
          </a:stretch>
        </p:blipFill>
        <p:spPr bwMode="auto">
          <a:xfrm>
            <a:off x="3000375" y="1643063"/>
            <a:ext cx="4464050" cy="719137"/>
          </a:xfrm>
          <a:prstGeom prst="rect">
            <a:avLst/>
          </a:prstGeom>
          <a:noFill/>
          <a:ln w="38100">
            <a:solidFill>
              <a:srgbClr val="3366FF"/>
            </a:solid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descr="2Q=="/>
          <p:cNvSpPr>
            <a:spLocks noChangeAspect="1" noChangeArrowheads="1"/>
          </p:cNvSpPr>
          <p:nvPr/>
        </p:nvSpPr>
        <p:spPr bwMode="auto">
          <a:xfrm>
            <a:off x="3338513" y="2505075"/>
            <a:ext cx="2466975" cy="1847850"/>
          </a:xfrm>
          <a:prstGeom prst="rect">
            <a:avLst/>
          </a:prstGeom>
          <a:noFill/>
          <a:ln w="9525">
            <a:noFill/>
            <a:miter lim="800000"/>
            <a:headEnd/>
            <a:tailEnd/>
          </a:ln>
        </p:spPr>
        <p:txBody>
          <a:bodyPr/>
          <a:lstStyle/>
          <a:p>
            <a:endParaRPr lang="en-US"/>
          </a:p>
        </p:txBody>
      </p:sp>
      <p:sp>
        <p:nvSpPr>
          <p:cNvPr id="59396" name="Text Box 14"/>
          <p:cNvSpPr txBox="1">
            <a:spLocks noChangeArrowheads="1"/>
          </p:cNvSpPr>
          <p:nvPr/>
        </p:nvSpPr>
        <p:spPr bwMode="auto">
          <a:xfrm>
            <a:off x="3685743" y="260350"/>
            <a:ext cx="5172507" cy="457200"/>
          </a:xfrm>
          <a:prstGeom prst="rect">
            <a:avLst/>
          </a:prstGeom>
          <a:noFill/>
          <a:ln w="9525">
            <a:noFill/>
            <a:miter lim="800000"/>
            <a:headEnd/>
            <a:tailEnd/>
          </a:ln>
        </p:spPr>
        <p:txBody>
          <a:bodyPr wrap="square">
            <a:spAutoFit/>
          </a:bodyPr>
          <a:lstStyle/>
          <a:p>
            <a:pPr>
              <a:spcBef>
                <a:spcPct val="50000"/>
              </a:spcBef>
            </a:pPr>
            <a:r>
              <a:rPr lang="es-ES" sz="2400" b="1" dirty="0">
                <a:solidFill>
                  <a:schemeClr val="bg1"/>
                </a:solidFill>
                <a:latin typeface="Verdana" pitchFamily="34" charset="0"/>
              </a:rPr>
              <a:t>Algunos casos de éxito</a:t>
            </a:r>
          </a:p>
        </p:txBody>
      </p:sp>
      <p:pic>
        <p:nvPicPr>
          <p:cNvPr id="59397" name="Picture 2" descr="C:\Users\Hilda.Saviñon\Documents\Versión 2012\Comite de calidad\P2145168.JPG"/>
          <p:cNvPicPr>
            <a:picLocks noChangeAspect="1" noChangeArrowheads="1"/>
          </p:cNvPicPr>
          <p:nvPr/>
        </p:nvPicPr>
        <p:blipFill>
          <a:blip r:embed="rId2"/>
          <a:srcRect/>
          <a:stretch>
            <a:fillRect/>
          </a:stretch>
        </p:blipFill>
        <p:spPr bwMode="auto">
          <a:xfrm>
            <a:off x="2714625" y="1928813"/>
            <a:ext cx="6143625" cy="4643437"/>
          </a:xfrm>
          <a:prstGeom prst="rect">
            <a:avLst/>
          </a:prstGeom>
          <a:noFill/>
          <a:ln w="9525">
            <a:noFill/>
            <a:miter lim="800000"/>
            <a:headEnd/>
            <a:tailEnd/>
          </a:ln>
        </p:spPr>
      </p:pic>
      <p:sp>
        <p:nvSpPr>
          <p:cNvPr id="59398" name="9 Rectángulo"/>
          <p:cNvSpPr>
            <a:spLocks noChangeArrowheads="1"/>
          </p:cNvSpPr>
          <p:nvPr/>
        </p:nvSpPr>
        <p:spPr bwMode="auto">
          <a:xfrm>
            <a:off x="3500438" y="1714500"/>
            <a:ext cx="3571875" cy="214313"/>
          </a:xfrm>
          <a:prstGeom prst="rect">
            <a:avLst/>
          </a:prstGeom>
          <a:noFill/>
          <a:ln w="9525">
            <a:solidFill>
              <a:schemeClr val="accent1"/>
            </a:solidFill>
            <a:miter lim="800000"/>
            <a:headEnd/>
            <a:tailEnd/>
          </a:ln>
        </p:spPr>
        <p:txBody>
          <a:bodyPr>
            <a:spAutoFit/>
          </a:bodyPr>
          <a:lstStyle/>
          <a:p>
            <a:endParaRPr lang="es-DO"/>
          </a:p>
        </p:txBody>
      </p:sp>
      <p:sp>
        <p:nvSpPr>
          <p:cNvPr id="11" name="10 Rectángulo"/>
          <p:cNvSpPr/>
          <p:nvPr/>
        </p:nvSpPr>
        <p:spPr bwMode="auto">
          <a:xfrm flipV="1">
            <a:off x="3071813" y="1000125"/>
            <a:ext cx="4286250" cy="1200150"/>
          </a:xfrm>
          <a:prstGeom prst="rect">
            <a:avLst/>
          </a:prstGeom>
          <a:solidFill>
            <a:schemeClr val="bg1"/>
          </a:solidFill>
          <a:ln w="28575">
            <a:solidFill>
              <a:schemeClr val="tx1"/>
            </a:solidFill>
          </a:ln>
          <a:effectLst>
            <a:outerShdw blurRad="50800" dist="38100" dir="18900000" algn="bl" rotWithShape="0">
              <a:prstClr val="black">
                <a:alpha val="40000"/>
              </a:prstClr>
            </a:outerShdw>
          </a:effectLst>
          <a:extLst/>
        </p:spPr>
        <p:txBody>
          <a:bodyPr>
            <a:spAutoFit/>
          </a:bodyPr>
          <a:lstStyle/>
          <a:p>
            <a:pPr>
              <a:defRPr/>
            </a:pPr>
            <a:endParaRPr lang="es-DO" dirty="0"/>
          </a:p>
          <a:p>
            <a:pPr>
              <a:defRPr/>
            </a:pPr>
            <a:endParaRPr lang="es-DO" dirty="0"/>
          </a:p>
          <a:p>
            <a:pPr>
              <a:defRPr/>
            </a:pPr>
            <a:endParaRPr lang="es-DO" dirty="0"/>
          </a:p>
          <a:p>
            <a:pPr>
              <a:defRPr/>
            </a:pPr>
            <a:endParaRPr lang="es-DO" dirty="0"/>
          </a:p>
        </p:txBody>
      </p:sp>
      <p:pic>
        <p:nvPicPr>
          <p:cNvPr id="59400" name="Picture 269" descr="tss_trans"/>
          <p:cNvPicPr>
            <a:picLocks noChangeAspect="1" noChangeArrowheads="1"/>
          </p:cNvPicPr>
          <p:nvPr/>
        </p:nvPicPr>
        <p:blipFill>
          <a:blip r:embed="rId3"/>
          <a:srcRect/>
          <a:stretch>
            <a:fillRect/>
          </a:stretch>
        </p:blipFill>
        <p:spPr bwMode="auto">
          <a:xfrm>
            <a:off x="3214688" y="1143000"/>
            <a:ext cx="1006475" cy="928688"/>
          </a:xfrm>
          <a:prstGeom prst="rect">
            <a:avLst/>
          </a:prstGeom>
          <a:noFill/>
          <a:ln w="9525">
            <a:noFill/>
            <a:miter lim="800000"/>
            <a:headEnd/>
            <a:tailEnd/>
          </a:ln>
        </p:spPr>
      </p:pic>
      <p:sp>
        <p:nvSpPr>
          <p:cNvPr id="13" name="12 CuadroTexto"/>
          <p:cNvSpPr txBox="1"/>
          <p:nvPr/>
        </p:nvSpPr>
        <p:spPr>
          <a:xfrm>
            <a:off x="4214813" y="1857375"/>
            <a:ext cx="3143250" cy="276225"/>
          </a:xfrm>
          <a:prstGeom prst="rect">
            <a:avLst/>
          </a:prstGeom>
          <a:noFill/>
        </p:spPr>
        <p:txBody>
          <a:bodyPr>
            <a:spAutoFit/>
          </a:bodyPr>
          <a:lstStyle/>
          <a:p>
            <a:pPr>
              <a:defRPr/>
            </a:pPr>
            <a:r>
              <a:rPr lang="es-DO" sz="1200" b="1" dirty="0">
                <a:effectLst>
                  <a:outerShdw blurRad="38100" dist="38100" dir="2700000" algn="tl">
                    <a:srgbClr val="000000">
                      <a:alpha val="43137"/>
                    </a:srgbClr>
                  </a:outerShdw>
                </a:effectLst>
              </a:rPr>
              <a:t>TESORERÍA DE LA SEGURIDAD SOCIAL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spect="1" noChangeArrowheads="1"/>
          </p:cNvSpPr>
          <p:nvPr isPhoto="1"/>
        </p:nvSpPr>
        <p:spPr bwMode="auto">
          <a:xfrm>
            <a:off x="2627313" y="1700213"/>
            <a:ext cx="6248400" cy="4876800"/>
          </a:xfrm>
          <a:prstGeom prst="rect">
            <a:avLst/>
          </a:prstGeom>
          <a:blipFill dpi="0" rotWithShape="1">
            <a:blip r:embed="rId2"/>
            <a:srcRect/>
            <a:stretch>
              <a:fillRect r="-4065"/>
            </a:stretch>
          </a:blipFill>
          <a:ln w="9525">
            <a:solidFill>
              <a:schemeClr val="tx1"/>
            </a:solidFill>
            <a:miter lim="800000"/>
            <a:headEnd/>
            <a:tailEnd/>
          </a:ln>
          <a:effectLst/>
          <a:extLst/>
        </p:spPr>
        <p:txBody>
          <a:bodyPr/>
          <a:lstStyle/>
          <a:p>
            <a:pPr>
              <a:defRPr/>
            </a:pPr>
            <a:endParaRPr lang="en-US"/>
          </a:p>
        </p:txBody>
      </p:sp>
      <p:sp>
        <p:nvSpPr>
          <p:cNvPr id="4" name="3 Rectángulo"/>
          <p:cNvSpPr/>
          <p:nvPr/>
        </p:nvSpPr>
        <p:spPr>
          <a:xfrm>
            <a:off x="3679005" y="378691"/>
            <a:ext cx="5196707" cy="400110"/>
          </a:xfrm>
          <a:prstGeom prst="rect">
            <a:avLst/>
          </a:prstGeom>
        </p:spPr>
        <p:txBody>
          <a:bodyPr wrap="square">
            <a:spAutoFit/>
          </a:bodyPr>
          <a:lstStyle/>
          <a:p>
            <a:pPr algn="ctr"/>
            <a:r>
              <a:rPr lang="en-US" sz="2000" b="1" dirty="0" err="1" smtClean="0">
                <a:solidFill>
                  <a:schemeClr val="bg1"/>
                </a:solidFill>
              </a:rPr>
              <a:t>Jurado</a:t>
            </a:r>
            <a:r>
              <a:rPr lang="en-US" sz="2000" b="1" dirty="0" smtClean="0">
                <a:solidFill>
                  <a:schemeClr val="bg1"/>
                </a:solidFill>
              </a:rPr>
              <a:t> del </a:t>
            </a:r>
            <a:r>
              <a:rPr lang="es-DO" sz="2000" b="1" dirty="0" smtClean="0">
                <a:solidFill>
                  <a:schemeClr val="bg1"/>
                </a:solidFill>
              </a:rPr>
              <a:t>Premio</a:t>
            </a:r>
            <a:r>
              <a:rPr lang="en-US" sz="2000" b="1" dirty="0" smtClean="0">
                <a:solidFill>
                  <a:schemeClr val="bg1"/>
                </a:solidFill>
              </a:rPr>
              <a:t> </a:t>
            </a:r>
            <a:r>
              <a:rPr lang="en-US" sz="2000" b="1" dirty="0" err="1" smtClean="0">
                <a:solidFill>
                  <a:schemeClr val="bg1"/>
                </a:solidFill>
              </a:rPr>
              <a:t>Nacional</a:t>
            </a:r>
            <a:r>
              <a:rPr lang="en-US" sz="2000" b="1" dirty="0" smtClean="0">
                <a:solidFill>
                  <a:schemeClr val="bg1"/>
                </a:solidFill>
              </a:rPr>
              <a:t> a la </a:t>
            </a:r>
            <a:r>
              <a:rPr lang="en-US" sz="2000" b="1" dirty="0" err="1" smtClean="0">
                <a:solidFill>
                  <a:schemeClr val="bg1"/>
                </a:solidFill>
              </a:rPr>
              <a:t>Calidad</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3299"/>
                                        </p:tgtEl>
                                        <p:attrNameLst>
                                          <p:attrName>style.visibility</p:attrName>
                                        </p:attrNameLst>
                                      </p:cBhvr>
                                      <p:to>
                                        <p:strVal val="visible"/>
                                      </p:to>
                                    </p:set>
                                    <p:animEffect transition="in" filter="diamond(in)">
                                      <p:cBhvr>
                                        <p:cTn id="7" dur="2000"/>
                                        <p:tgtEl>
                                          <p:spTgt spid="183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92138" y="981075"/>
            <a:ext cx="5924550" cy="519113"/>
          </a:xfrm>
          <a:prstGeom prst="rect">
            <a:avLst/>
          </a:prstGeom>
          <a:noFill/>
          <a:ln w="9525">
            <a:noFill/>
            <a:miter lim="800000"/>
            <a:headEnd/>
            <a:tailEnd/>
          </a:ln>
        </p:spPr>
        <p:txBody>
          <a:bodyPr>
            <a:spAutoFit/>
          </a:bodyPr>
          <a:lstStyle/>
          <a:p>
            <a:r>
              <a:rPr lang="es-ES" sz="2800" b="1">
                <a:solidFill>
                  <a:srgbClr val="336699"/>
                </a:solidFill>
                <a:latin typeface="Verdana" pitchFamily="34" charset="0"/>
              </a:rPr>
              <a:t>                   </a:t>
            </a:r>
          </a:p>
        </p:txBody>
      </p:sp>
      <p:sp>
        <p:nvSpPr>
          <p:cNvPr id="6147" name="Text Box 3"/>
          <p:cNvSpPr txBox="1">
            <a:spLocks noChangeArrowheads="1"/>
          </p:cNvSpPr>
          <p:nvPr/>
        </p:nvSpPr>
        <p:spPr bwMode="auto">
          <a:xfrm>
            <a:off x="4114800" y="685800"/>
            <a:ext cx="3505200" cy="366713"/>
          </a:xfrm>
          <a:prstGeom prst="rect">
            <a:avLst/>
          </a:prstGeom>
          <a:noFill/>
          <a:ln w="9525">
            <a:noFill/>
            <a:miter lim="800000"/>
            <a:headEnd/>
            <a:tailEnd/>
          </a:ln>
        </p:spPr>
        <p:txBody>
          <a:bodyPr>
            <a:spAutoFit/>
          </a:bodyPr>
          <a:lstStyle/>
          <a:p>
            <a:endParaRPr lang="es-ES_tradnl">
              <a:latin typeface="Verdana" pitchFamily="34" charset="0"/>
            </a:endParaRPr>
          </a:p>
        </p:txBody>
      </p:sp>
      <p:sp>
        <p:nvSpPr>
          <p:cNvPr id="6148" name="Rectangle 4"/>
          <p:cNvSpPr>
            <a:spLocks noChangeArrowheads="1"/>
          </p:cNvSpPr>
          <p:nvPr/>
        </p:nvSpPr>
        <p:spPr bwMode="auto">
          <a:xfrm>
            <a:off x="3657600" y="2590800"/>
            <a:ext cx="1143000" cy="914400"/>
          </a:xfrm>
          <a:prstGeom prst="rect">
            <a:avLst/>
          </a:prstGeom>
          <a:solidFill>
            <a:srgbClr val="FFFFCC"/>
          </a:solidFill>
          <a:ln w="9525">
            <a:solidFill>
              <a:schemeClr val="tx1"/>
            </a:solidFill>
            <a:miter lim="800000"/>
            <a:headEnd/>
            <a:tailEnd/>
          </a:ln>
        </p:spPr>
        <p:txBody>
          <a:bodyPr wrap="none" anchor="ctr"/>
          <a:lstStyle/>
          <a:p>
            <a:pPr algn="ctr"/>
            <a:r>
              <a:rPr lang="es-ES" sz="1000"/>
              <a:t> </a:t>
            </a:r>
            <a:r>
              <a:rPr lang="es-ES" sz="1000" b="1">
                <a:latin typeface="Verdana" pitchFamily="34" charset="0"/>
              </a:rPr>
              <a:t>3. Personas</a:t>
            </a:r>
          </a:p>
        </p:txBody>
      </p:sp>
      <p:sp>
        <p:nvSpPr>
          <p:cNvPr id="6149" name="Rectangle 5"/>
          <p:cNvSpPr>
            <a:spLocks noChangeArrowheads="1"/>
          </p:cNvSpPr>
          <p:nvPr/>
        </p:nvSpPr>
        <p:spPr bwMode="auto">
          <a:xfrm>
            <a:off x="3657600" y="3657600"/>
            <a:ext cx="1143000" cy="990600"/>
          </a:xfrm>
          <a:prstGeom prst="rect">
            <a:avLst/>
          </a:prstGeom>
          <a:solidFill>
            <a:srgbClr val="FFFFCC"/>
          </a:solidFill>
          <a:ln w="9525">
            <a:solidFill>
              <a:schemeClr val="tx1"/>
            </a:solidFill>
            <a:miter lim="800000"/>
            <a:headEnd/>
            <a:tailEnd/>
          </a:ln>
        </p:spPr>
        <p:txBody>
          <a:bodyPr wrap="none" anchor="ctr"/>
          <a:lstStyle/>
          <a:p>
            <a:endParaRPr lang="es-DO" sz="2400"/>
          </a:p>
        </p:txBody>
      </p:sp>
      <p:sp>
        <p:nvSpPr>
          <p:cNvPr id="6150" name="Rectangle 6"/>
          <p:cNvSpPr>
            <a:spLocks noChangeArrowheads="1"/>
          </p:cNvSpPr>
          <p:nvPr/>
        </p:nvSpPr>
        <p:spPr bwMode="auto">
          <a:xfrm>
            <a:off x="3657600" y="4800600"/>
            <a:ext cx="1066800" cy="914400"/>
          </a:xfrm>
          <a:prstGeom prst="rect">
            <a:avLst/>
          </a:prstGeom>
          <a:solidFill>
            <a:srgbClr val="FFFFCC"/>
          </a:solidFill>
          <a:ln w="9525">
            <a:solidFill>
              <a:schemeClr val="tx1"/>
            </a:solidFill>
            <a:miter lim="800000"/>
            <a:headEnd/>
            <a:tailEnd/>
          </a:ln>
        </p:spPr>
        <p:txBody>
          <a:bodyPr wrap="none" anchor="ctr"/>
          <a:lstStyle/>
          <a:p>
            <a:endParaRPr lang="es-DO" sz="2400"/>
          </a:p>
        </p:txBody>
      </p:sp>
      <p:sp>
        <p:nvSpPr>
          <p:cNvPr id="6151" name="Rectangle 7"/>
          <p:cNvSpPr>
            <a:spLocks noChangeArrowheads="1"/>
          </p:cNvSpPr>
          <p:nvPr/>
        </p:nvSpPr>
        <p:spPr bwMode="auto">
          <a:xfrm>
            <a:off x="4876800" y="2590800"/>
            <a:ext cx="990600" cy="3124200"/>
          </a:xfrm>
          <a:prstGeom prst="rect">
            <a:avLst/>
          </a:prstGeom>
          <a:solidFill>
            <a:srgbClr val="FFFFCC"/>
          </a:solidFill>
          <a:ln w="9525">
            <a:solidFill>
              <a:schemeClr val="tx1"/>
            </a:solidFill>
            <a:miter lim="800000"/>
            <a:headEnd/>
            <a:tailEnd/>
          </a:ln>
        </p:spPr>
        <p:txBody>
          <a:bodyPr wrap="none" anchor="ctr"/>
          <a:lstStyle/>
          <a:p>
            <a:endParaRPr lang="es-DO" sz="2400"/>
          </a:p>
        </p:txBody>
      </p:sp>
      <p:sp>
        <p:nvSpPr>
          <p:cNvPr id="6152" name="Rectangle 8"/>
          <p:cNvSpPr>
            <a:spLocks noChangeArrowheads="1"/>
          </p:cNvSpPr>
          <p:nvPr/>
        </p:nvSpPr>
        <p:spPr bwMode="auto">
          <a:xfrm>
            <a:off x="5943600" y="2590800"/>
            <a:ext cx="1295400" cy="762000"/>
          </a:xfrm>
          <a:prstGeom prst="rect">
            <a:avLst/>
          </a:prstGeom>
          <a:solidFill>
            <a:srgbClr val="AED6DA"/>
          </a:solidFill>
          <a:ln w="9525">
            <a:solidFill>
              <a:schemeClr val="tx1"/>
            </a:solidFill>
            <a:miter lim="800000"/>
            <a:headEnd/>
            <a:tailEnd/>
          </a:ln>
        </p:spPr>
        <p:txBody>
          <a:bodyPr wrap="none" anchor="ctr"/>
          <a:lstStyle/>
          <a:p>
            <a:endParaRPr lang="es-DO" sz="2400"/>
          </a:p>
        </p:txBody>
      </p:sp>
      <p:sp>
        <p:nvSpPr>
          <p:cNvPr id="6153" name="Rectangle 9"/>
          <p:cNvSpPr>
            <a:spLocks noChangeArrowheads="1"/>
          </p:cNvSpPr>
          <p:nvPr/>
        </p:nvSpPr>
        <p:spPr bwMode="auto">
          <a:xfrm>
            <a:off x="5943600" y="3429000"/>
            <a:ext cx="1295400" cy="990600"/>
          </a:xfrm>
          <a:prstGeom prst="rect">
            <a:avLst/>
          </a:prstGeom>
          <a:solidFill>
            <a:srgbClr val="AED6DA"/>
          </a:solidFill>
          <a:ln w="9525">
            <a:solidFill>
              <a:schemeClr val="tx1"/>
            </a:solidFill>
            <a:miter lim="800000"/>
            <a:headEnd/>
            <a:tailEnd/>
          </a:ln>
        </p:spPr>
        <p:txBody>
          <a:bodyPr wrap="none" anchor="ctr"/>
          <a:lstStyle/>
          <a:p>
            <a:endParaRPr lang="es-DO" sz="2400"/>
          </a:p>
        </p:txBody>
      </p:sp>
      <p:sp>
        <p:nvSpPr>
          <p:cNvPr id="6154" name="Rectangle 10"/>
          <p:cNvSpPr>
            <a:spLocks noChangeArrowheads="1"/>
          </p:cNvSpPr>
          <p:nvPr/>
        </p:nvSpPr>
        <p:spPr bwMode="auto">
          <a:xfrm>
            <a:off x="5943600" y="4572000"/>
            <a:ext cx="1295400" cy="1143000"/>
          </a:xfrm>
          <a:prstGeom prst="rect">
            <a:avLst/>
          </a:prstGeom>
          <a:solidFill>
            <a:srgbClr val="AED6DA"/>
          </a:solidFill>
          <a:ln w="9525">
            <a:solidFill>
              <a:schemeClr val="tx1"/>
            </a:solidFill>
            <a:miter lim="800000"/>
            <a:headEnd/>
            <a:tailEnd/>
          </a:ln>
        </p:spPr>
        <p:txBody>
          <a:bodyPr wrap="none" anchor="ctr"/>
          <a:lstStyle/>
          <a:p>
            <a:endParaRPr lang="es-DO" sz="2400"/>
          </a:p>
        </p:txBody>
      </p:sp>
      <p:sp>
        <p:nvSpPr>
          <p:cNvPr id="6155" name="Rectangle 11"/>
          <p:cNvSpPr>
            <a:spLocks noChangeArrowheads="1"/>
          </p:cNvSpPr>
          <p:nvPr/>
        </p:nvSpPr>
        <p:spPr bwMode="auto">
          <a:xfrm>
            <a:off x="7391400" y="2590800"/>
            <a:ext cx="1066800" cy="3124200"/>
          </a:xfrm>
          <a:prstGeom prst="rect">
            <a:avLst/>
          </a:prstGeom>
          <a:solidFill>
            <a:srgbClr val="AED6DA"/>
          </a:solidFill>
          <a:ln w="9525">
            <a:solidFill>
              <a:schemeClr val="tx1"/>
            </a:solidFill>
            <a:miter lim="800000"/>
            <a:headEnd/>
            <a:tailEnd/>
          </a:ln>
        </p:spPr>
        <p:txBody>
          <a:bodyPr wrap="none" anchor="ctr"/>
          <a:lstStyle/>
          <a:p>
            <a:endParaRPr lang="es-DO" sz="2400"/>
          </a:p>
        </p:txBody>
      </p:sp>
      <p:sp>
        <p:nvSpPr>
          <p:cNvPr id="6156" name="Text Box 12"/>
          <p:cNvSpPr txBox="1">
            <a:spLocks noChangeArrowheads="1"/>
          </p:cNvSpPr>
          <p:nvPr/>
        </p:nvSpPr>
        <p:spPr bwMode="auto">
          <a:xfrm>
            <a:off x="3657600" y="3886200"/>
            <a:ext cx="1143000" cy="473075"/>
          </a:xfrm>
          <a:prstGeom prst="rect">
            <a:avLst/>
          </a:prstGeom>
          <a:noFill/>
          <a:ln w="9525">
            <a:noFill/>
            <a:miter lim="800000"/>
            <a:headEnd/>
            <a:tailEnd/>
          </a:ln>
        </p:spPr>
        <p:txBody>
          <a:bodyPr>
            <a:spAutoFit/>
          </a:bodyPr>
          <a:lstStyle/>
          <a:p>
            <a:pPr marL="457200" indent="-457200" algn="just">
              <a:spcBef>
                <a:spcPct val="50000"/>
              </a:spcBef>
            </a:pPr>
            <a:r>
              <a:rPr lang="es-ES" sz="1000" b="1">
                <a:latin typeface="Verdana" pitchFamily="34" charset="0"/>
              </a:rPr>
              <a:t>2.Estrategia</a:t>
            </a:r>
          </a:p>
          <a:p>
            <a:pPr marL="457200" indent="-457200" algn="just">
              <a:spcBef>
                <a:spcPct val="50000"/>
              </a:spcBef>
            </a:pPr>
            <a:r>
              <a:rPr lang="es-ES" sz="1000" b="1">
                <a:latin typeface="Verdana" pitchFamily="34" charset="0"/>
              </a:rPr>
              <a:t>Planificación</a:t>
            </a:r>
          </a:p>
        </p:txBody>
      </p:sp>
      <p:sp>
        <p:nvSpPr>
          <p:cNvPr id="6157" name="Text Box 13"/>
          <p:cNvSpPr txBox="1">
            <a:spLocks noChangeArrowheads="1"/>
          </p:cNvSpPr>
          <p:nvPr/>
        </p:nvSpPr>
        <p:spPr bwMode="auto">
          <a:xfrm>
            <a:off x="4876800" y="2590800"/>
            <a:ext cx="969963" cy="930275"/>
          </a:xfrm>
          <a:prstGeom prst="rect">
            <a:avLst/>
          </a:prstGeom>
          <a:noFill/>
          <a:ln w="9525">
            <a:noFill/>
            <a:miter lim="800000"/>
            <a:headEnd/>
            <a:tailEnd/>
          </a:ln>
        </p:spPr>
        <p:txBody>
          <a:bodyPr>
            <a:spAutoFit/>
          </a:bodyPr>
          <a:lstStyle/>
          <a:p>
            <a:pPr>
              <a:lnSpc>
                <a:spcPct val="75000"/>
              </a:lnSpc>
              <a:spcBef>
                <a:spcPct val="50000"/>
              </a:spcBef>
            </a:pPr>
            <a:r>
              <a:rPr lang="es-ES" sz="1000" b="1">
                <a:latin typeface="Verdana" pitchFamily="34" charset="0"/>
              </a:rPr>
              <a:t>       </a:t>
            </a:r>
          </a:p>
          <a:p>
            <a:pPr>
              <a:lnSpc>
                <a:spcPct val="75000"/>
              </a:lnSpc>
              <a:spcBef>
                <a:spcPct val="50000"/>
              </a:spcBef>
            </a:pPr>
            <a:endParaRPr lang="es-ES" sz="1000" b="1">
              <a:latin typeface="Verdana" pitchFamily="34" charset="0"/>
            </a:endParaRPr>
          </a:p>
          <a:p>
            <a:pPr algn="ctr">
              <a:lnSpc>
                <a:spcPct val="75000"/>
              </a:lnSpc>
              <a:spcBef>
                <a:spcPct val="50000"/>
              </a:spcBef>
            </a:pPr>
            <a:r>
              <a:rPr lang="es-ES" sz="1000" b="1">
                <a:latin typeface="Verdana" pitchFamily="34" charset="0"/>
              </a:rPr>
              <a:t> 5</a:t>
            </a:r>
            <a:r>
              <a:rPr lang="es-ES" sz="1400" b="1">
                <a:latin typeface="Verdana" pitchFamily="34" charset="0"/>
              </a:rPr>
              <a:t>.        </a:t>
            </a:r>
          </a:p>
          <a:p>
            <a:pPr>
              <a:lnSpc>
                <a:spcPct val="75000"/>
              </a:lnSpc>
              <a:spcBef>
                <a:spcPct val="50000"/>
              </a:spcBef>
            </a:pPr>
            <a:r>
              <a:rPr lang="es-ES" sz="1000" b="1">
                <a:latin typeface="Verdana" pitchFamily="34" charset="0"/>
              </a:rPr>
              <a:t>Procesos    </a:t>
            </a:r>
            <a:r>
              <a:rPr lang="es-ES" sz="1400" b="1">
                <a:latin typeface="Verdana" pitchFamily="34" charset="0"/>
              </a:rPr>
              <a:t>       </a:t>
            </a:r>
          </a:p>
        </p:txBody>
      </p:sp>
      <p:sp>
        <p:nvSpPr>
          <p:cNvPr id="6158" name="Text Box 14"/>
          <p:cNvSpPr txBox="1">
            <a:spLocks noChangeArrowheads="1"/>
          </p:cNvSpPr>
          <p:nvPr/>
        </p:nvSpPr>
        <p:spPr bwMode="auto">
          <a:xfrm>
            <a:off x="5867400" y="4648200"/>
            <a:ext cx="1447800" cy="396875"/>
          </a:xfrm>
          <a:prstGeom prst="rect">
            <a:avLst/>
          </a:prstGeom>
          <a:noFill/>
          <a:ln w="9525">
            <a:noFill/>
            <a:miter lim="800000"/>
            <a:headEnd/>
            <a:tailEnd/>
          </a:ln>
        </p:spPr>
        <p:txBody>
          <a:bodyPr>
            <a:spAutoFit/>
          </a:bodyPr>
          <a:lstStyle/>
          <a:p>
            <a:pPr algn="ctr">
              <a:spcBef>
                <a:spcPct val="50000"/>
              </a:spcBef>
            </a:pPr>
            <a:r>
              <a:rPr lang="es-ES" sz="1000" b="1">
                <a:latin typeface="Verdana" pitchFamily="34" charset="0"/>
              </a:rPr>
              <a:t>8. Resultados en la Sociedad</a:t>
            </a:r>
          </a:p>
        </p:txBody>
      </p:sp>
      <p:sp>
        <p:nvSpPr>
          <p:cNvPr id="6159" name="Text Box 15"/>
          <p:cNvSpPr txBox="1">
            <a:spLocks noChangeArrowheads="1"/>
          </p:cNvSpPr>
          <p:nvPr/>
        </p:nvSpPr>
        <p:spPr bwMode="auto">
          <a:xfrm>
            <a:off x="3733800" y="4953000"/>
            <a:ext cx="990600" cy="473075"/>
          </a:xfrm>
          <a:prstGeom prst="rect">
            <a:avLst/>
          </a:prstGeom>
          <a:noFill/>
          <a:ln w="9525">
            <a:noFill/>
            <a:miter lim="800000"/>
            <a:headEnd/>
            <a:tailEnd/>
          </a:ln>
        </p:spPr>
        <p:txBody>
          <a:bodyPr>
            <a:spAutoFit/>
          </a:bodyPr>
          <a:lstStyle/>
          <a:p>
            <a:pPr marL="342900" indent="-342900">
              <a:spcBef>
                <a:spcPct val="50000"/>
              </a:spcBef>
            </a:pPr>
            <a:r>
              <a:rPr lang="es-ES" sz="1000" b="1">
                <a:latin typeface="Verdana" pitchFamily="34" charset="0"/>
              </a:rPr>
              <a:t>4.Alianzas</a:t>
            </a:r>
          </a:p>
          <a:p>
            <a:pPr marL="342900" indent="-342900">
              <a:spcBef>
                <a:spcPct val="50000"/>
              </a:spcBef>
            </a:pPr>
            <a:r>
              <a:rPr lang="es-ES" sz="1000" b="1">
                <a:latin typeface="Verdana" pitchFamily="34" charset="0"/>
              </a:rPr>
              <a:t>Recursos</a:t>
            </a:r>
          </a:p>
        </p:txBody>
      </p:sp>
      <p:sp>
        <p:nvSpPr>
          <p:cNvPr id="6160" name="Text Box 16"/>
          <p:cNvSpPr txBox="1">
            <a:spLocks noChangeArrowheads="1"/>
          </p:cNvSpPr>
          <p:nvPr/>
        </p:nvSpPr>
        <p:spPr bwMode="auto">
          <a:xfrm>
            <a:off x="5943600" y="3581400"/>
            <a:ext cx="1524000" cy="701675"/>
          </a:xfrm>
          <a:prstGeom prst="rect">
            <a:avLst/>
          </a:prstGeom>
          <a:noFill/>
          <a:ln w="9525">
            <a:noFill/>
            <a:miter lim="800000"/>
            <a:headEnd/>
            <a:tailEnd/>
          </a:ln>
        </p:spPr>
        <p:txBody>
          <a:bodyPr>
            <a:spAutoFit/>
          </a:bodyPr>
          <a:lstStyle/>
          <a:p>
            <a:pPr>
              <a:spcBef>
                <a:spcPct val="50000"/>
              </a:spcBef>
            </a:pPr>
            <a:r>
              <a:rPr lang="es-ES" sz="1000" b="1">
                <a:latin typeface="Verdana" pitchFamily="34" charset="0"/>
              </a:rPr>
              <a:t>6. Resultados orientados a  ciudadanos/ clientes</a:t>
            </a:r>
          </a:p>
        </p:txBody>
      </p:sp>
      <p:sp>
        <p:nvSpPr>
          <p:cNvPr id="6161" name="Rectangle 17"/>
          <p:cNvSpPr>
            <a:spLocks noChangeArrowheads="1"/>
          </p:cNvSpPr>
          <p:nvPr/>
        </p:nvSpPr>
        <p:spPr bwMode="auto">
          <a:xfrm>
            <a:off x="2514600" y="2590800"/>
            <a:ext cx="1066800" cy="3146425"/>
          </a:xfrm>
          <a:prstGeom prst="rect">
            <a:avLst/>
          </a:prstGeom>
          <a:solidFill>
            <a:srgbClr val="FFFFCC"/>
          </a:solidFill>
          <a:ln w="9525">
            <a:solidFill>
              <a:schemeClr val="tx1"/>
            </a:solidFill>
            <a:miter lim="800000"/>
            <a:headEnd/>
            <a:tailEnd/>
          </a:ln>
        </p:spPr>
        <p:txBody>
          <a:bodyPr wrap="none" anchor="ctr"/>
          <a:lstStyle/>
          <a:p>
            <a:pPr algn="ctr"/>
            <a:r>
              <a:rPr lang="es-ES" sz="1400" b="1">
                <a:latin typeface="Verdana" pitchFamily="34" charset="0"/>
              </a:rPr>
              <a:t>1.</a:t>
            </a:r>
          </a:p>
          <a:p>
            <a:pPr algn="ctr"/>
            <a:r>
              <a:rPr lang="es-ES" sz="1400" b="1">
                <a:latin typeface="Verdana" pitchFamily="34" charset="0"/>
              </a:rPr>
              <a:t>Liderazgo</a:t>
            </a:r>
          </a:p>
        </p:txBody>
      </p:sp>
      <p:sp>
        <p:nvSpPr>
          <p:cNvPr id="6162" name="Text Box 18"/>
          <p:cNvSpPr txBox="1">
            <a:spLocks noChangeArrowheads="1"/>
          </p:cNvSpPr>
          <p:nvPr/>
        </p:nvSpPr>
        <p:spPr bwMode="auto">
          <a:xfrm>
            <a:off x="2667000" y="5943600"/>
            <a:ext cx="5486400" cy="366713"/>
          </a:xfrm>
          <a:prstGeom prst="rect">
            <a:avLst/>
          </a:prstGeom>
          <a:noFill/>
          <a:ln w="9525">
            <a:noFill/>
            <a:miter lim="800000"/>
            <a:headEnd/>
            <a:tailEnd/>
          </a:ln>
        </p:spPr>
        <p:txBody>
          <a:bodyPr>
            <a:spAutoFit/>
          </a:bodyPr>
          <a:lstStyle/>
          <a:p>
            <a:pPr algn="ctr">
              <a:spcBef>
                <a:spcPct val="50000"/>
              </a:spcBef>
            </a:pPr>
            <a:r>
              <a:rPr lang="es-ES" b="1">
                <a:solidFill>
                  <a:srgbClr val="003366"/>
                </a:solidFill>
                <a:latin typeface="Verdana" pitchFamily="34" charset="0"/>
              </a:rPr>
              <a:t>      INNOVACION  Y       APRENDIZAJE</a:t>
            </a:r>
          </a:p>
        </p:txBody>
      </p:sp>
      <p:sp>
        <p:nvSpPr>
          <p:cNvPr id="6163" name="Text Box 19"/>
          <p:cNvSpPr txBox="1">
            <a:spLocks noChangeArrowheads="1"/>
          </p:cNvSpPr>
          <p:nvPr/>
        </p:nvSpPr>
        <p:spPr bwMode="auto">
          <a:xfrm>
            <a:off x="6096000" y="2590800"/>
            <a:ext cx="1219200" cy="854075"/>
          </a:xfrm>
          <a:prstGeom prst="rect">
            <a:avLst/>
          </a:prstGeom>
          <a:noFill/>
          <a:ln w="9525">
            <a:noFill/>
            <a:miter lim="800000"/>
            <a:headEnd/>
            <a:tailEnd/>
          </a:ln>
        </p:spPr>
        <p:txBody>
          <a:bodyPr>
            <a:spAutoFit/>
          </a:bodyPr>
          <a:lstStyle/>
          <a:p>
            <a:pPr>
              <a:spcBef>
                <a:spcPct val="50000"/>
              </a:spcBef>
            </a:pPr>
            <a:r>
              <a:rPr lang="es-ES" sz="1000" b="1">
                <a:latin typeface="Verdana" pitchFamily="34" charset="0"/>
              </a:rPr>
              <a:t>7. Resultados</a:t>
            </a:r>
          </a:p>
          <a:p>
            <a:pPr>
              <a:spcBef>
                <a:spcPct val="50000"/>
              </a:spcBef>
            </a:pPr>
            <a:r>
              <a:rPr lang="es-ES" sz="1000" b="1">
                <a:latin typeface="Verdana" pitchFamily="34" charset="0"/>
              </a:rPr>
              <a:t>en las personas</a:t>
            </a:r>
          </a:p>
          <a:p>
            <a:pPr>
              <a:spcBef>
                <a:spcPct val="50000"/>
              </a:spcBef>
            </a:pPr>
            <a:endParaRPr lang="es-ES" sz="1000" b="1">
              <a:latin typeface="Verdana" pitchFamily="34" charset="0"/>
            </a:endParaRPr>
          </a:p>
        </p:txBody>
      </p:sp>
      <p:sp>
        <p:nvSpPr>
          <p:cNvPr id="6164" name="Text Box 20"/>
          <p:cNvSpPr txBox="1">
            <a:spLocks noChangeArrowheads="1"/>
          </p:cNvSpPr>
          <p:nvPr/>
        </p:nvSpPr>
        <p:spPr bwMode="auto">
          <a:xfrm>
            <a:off x="7391400" y="3124200"/>
            <a:ext cx="1143000" cy="1096963"/>
          </a:xfrm>
          <a:prstGeom prst="rect">
            <a:avLst/>
          </a:prstGeom>
          <a:noFill/>
          <a:ln w="9525">
            <a:noFill/>
            <a:miter lim="800000"/>
            <a:headEnd/>
            <a:tailEnd/>
          </a:ln>
        </p:spPr>
        <p:txBody>
          <a:bodyPr>
            <a:spAutoFit/>
          </a:bodyPr>
          <a:lstStyle/>
          <a:p>
            <a:pPr algn="ctr">
              <a:spcBef>
                <a:spcPct val="50000"/>
              </a:spcBef>
            </a:pPr>
            <a:r>
              <a:rPr lang="es-ES" sz="1000" b="1">
                <a:latin typeface="Verdana" pitchFamily="34" charset="0"/>
              </a:rPr>
              <a:t>9.</a:t>
            </a:r>
          </a:p>
          <a:p>
            <a:pPr>
              <a:spcBef>
                <a:spcPct val="50000"/>
              </a:spcBef>
            </a:pPr>
            <a:r>
              <a:rPr lang="es-ES" sz="1000" b="1">
                <a:latin typeface="Verdana" pitchFamily="34" charset="0"/>
              </a:rPr>
              <a:t>Resultados clave     del Rendimiento</a:t>
            </a:r>
          </a:p>
          <a:p>
            <a:pPr>
              <a:spcBef>
                <a:spcPct val="50000"/>
              </a:spcBef>
            </a:pPr>
            <a:endParaRPr lang="es-ES" sz="1400" b="1">
              <a:latin typeface="Verdana" pitchFamily="34" charset="0"/>
            </a:endParaRPr>
          </a:p>
        </p:txBody>
      </p:sp>
      <p:sp>
        <p:nvSpPr>
          <p:cNvPr id="6165" name="Rectangle 21"/>
          <p:cNvSpPr>
            <a:spLocks noChangeArrowheads="1"/>
          </p:cNvSpPr>
          <p:nvPr/>
        </p:nvSpPr>
        <p:spPr bwMode="auto">
          <a:xfrm>
            <a:off x="6248400" y="2052638"/>
            <a:ext cx="1892300" cy="366712"/>
          </a:xfrm>
          <a:prstGeom prst="rect">
            <a:avLst/>
          </a:prstGeom>
          <a:noFill/>
          <a:ln w="9525">
            <a:noFill/>
            <a:miter lim="800000"/>
            <a:headEnd/>
            <a:tailEnd/>
          </a:ln>
        </p:spPr>
        <p:txBody>
          <a:bodyPr wrap="none">
            <a:spAutoFit/>
          </a:bodyPr>
          <a:lstStyle/>
          <a:p>
            <a:pPr>
              <a:spcBef>
                <a:spcPct val="50000"/>
              </a:spcBef>
            </a:pPr>
            <a:r>
              <a:rPr lang="es-ES" b="1">
                <a:solidFill>
                  <a:srgbClr val="003366"/>
                </a:solidFill>
                <a:latin typeface="Verdana" pitchFamily="34" charset="0"/>
              </a:rPr>
              <a:t>RESULTADOS</a:t>
            </a:r>
          </a:p>
        </p:txBody>
      </p:sp>
      <p:sp>
        <p:nvSpPr>
          <p:cNvPr id="6166" name="Text Box 22"/>
          <p:cNvSpPr txBox="1">
            <a:spLocks noChangeArrowheads="1"/>
          </p:cNvSpPr>
          <p:nvPr/>
        </p:nvSpPr>
        <p:spPr bwMode="auto">
          <a:xfrm>
            <a:off x="3200400" y="2057400"/>
            <a:ext cx="2301875" cy="366713"/>
          </a:xfrm>
          <a:prstGeom prst="rect">
            <a:avLst/>
          </a:prstGeom>
          <a:noFill/>
          <a:ln w="9525">
            <a:noFill/>
            <a:miter lim="800000"/>
            <a:headEnd/>
            <a:tailEnd/>
          </a:ln>
        </p:spPr>
        <p:txBody>
          <a:bodyPr>
            <a:spAutoFit/>
          </a:bodyPr>
          <a:lstStyle/>
          <a:p>
            <a:r>
              <a:rPr lang="es-ES" b="1">
                <a:latin typeface="Verdana" pitchFamily="34" charset="0"/>
              </a:rPr>
              <a:t>FACILITADORES</a:t>
            </a:r>
          </a:p>
        </p:txBody>
      </p:sp>
      <p:sp>
        <p:nvSpPr>
          <p:cNvPr id="6167" name="Line 23"/>
          <p:cNvSpPr>
            <a:spLocks noChangeShapeType="1"/>
          </p:cNvSpPr>
          <p:nvPr/>
        </p:nvSpPr>
        <p:spPr bwMode="auto">
          <a:xfrm>
            <a:off x="2514600" y="2362200"/>
            <a:ext cx="3276600" cy="0"/>
          </a:xfrm>
          <a:prstGeom prst="line">
            <a:avLst/>
          </a:prstGeom>
          <a:noFill/>
          <a:ln w="28575">
            <a:solidFill>
              <a:schemeClr val="accent2"/>
            </a:solidFill>
            <a:round/>
            <a:headEnd/>
            <a:tailEnd type="triangle" w="med" len="med"/>
          </a:ln>
        </p:spPr>
        <p:txBody>
          <a:bodyPr/>
          <a:lstStyle/>
          <a:p>
            <a:endParaRPr lang="es-DO"/>
          </a:p>
        </p:txBody>
      </p:sp>
      <p:sp>
        <p:nvSpPr>
          <p:cNvPr id="6168" name="Line 24"/>
          <p:cNvSpPr>
            <a:spLocks noChangeShapeType="1"/>
          </p:cNvSpPr>
          <p:nvPr/>
        </p:nvSpPr>
        <p:spPr bwMode="auto">
          <a:xfrm>
            <a:off x="6019800" y="2362200"/>
            <a:ext cx="2362200" cy="0"/>
          </a:xfrm>
          <a:prstGeom prst="line">
            <a:avLst/>
          </a:prstGeom>
          <a:noFill/>
          <a:ln w="28575">
            <a:solidFill>
              <a:schemeClr val="accent2"/>
            </a:solidFill>
            <a:round/>
            <a:headEnd/>
            <a:tailEnd type="triangle" w="med" len="med"/>
          </a:ln>
        </p:spPr>
        <p:txBody>
          <a:bodyPr/>
          <a:lstStyle/>
          <a:p>
            <a:endParaRPr lang="es-DO"/>
          </a:p>
        </p:txBody>
      </p:sp>
      <p:sp>
        <p:nvSpPr>
          <p:cNvPr id="6169" name="Line 25"/>
          <p:cNvSpPr>
            <a:spLocks noChangeShapeType="1"/>
          </p:cNvSpPr>
          <p:nvPr/>
        </p:nvSpPr>
        <p:spPr bwMode="auto">
          <a:xfrm flipH="1">
            <a:off x="2438400" y="5943600"/>
            <a:ext cx="6019800" cy="0"/>
          </a:xfrm>
          <a:prstGeom prst="line">
            <a:avLst/>
          </a:prstGeom>
          <a:noFill/>
          <a:ln w="28575">
            <a:solidFill>
              <a:schemeClr val="accent2"/>
            </a:solidFill>
            <a:round/>
            <a:headEnd/>
            <a:tailEnd type="triangle" w="med" len="med"/>
          </a:ln>
        </p:spPr>
        <p:txBody>
          <a:bodyPr/>
          <a:lstStyle/>
          <a:p>
            <a:endParaRPr lang="es-DO"/>
          </a:p>
        </p:txBody>
      </p:sp>
      <p:sp>
        <p:nvSpPr>
          <p:cNvPr id="6170" name="Text Box 26"/>
          <p:cNvSpPr txBox="1">
            <a:spLocks noChangeArrowheads="1"/>
          </p:cNvSpPr>
          <p:nvPr/>
        </p:nvSpPr>
        <p:spPr bwMode="auto">
          <a:xfrm>
            <a:off x="3124200" y="609600"/>
            <a:ext cx="5105400" cy="946150"/>
          </a:xfrm>
          <a:prstGeom prst="rect">
            <a:avLst/>
          </a:prstGeom>
          <a:noFill/>
          <a:ln w="9525">
            <a:noFill/>
            <a:miter lim="800000"/>
            <a:headEnd/>
            <a:tailEnd/>
          </a:ln>
        </p:spPr>
        <p:txBody>
          <a:bodyPr>
            <a:spAutoFit/>
          </a:bodyPr>
          <a:lstStyle/>
          <a:p>
            <a:pPr algn="ctr">
              <a:spcBef>
                <a:spcPct val="50000"/>
              </a:spcBef>
            </a:pPr>
            <a:r>
              <a:rPr lang="es-ES" sz="2800" b="1" dirty="0">
                <a:solidFill>
                  <a:schemeClr val="bg1"/>
                </a:solidFill>
                <a:latin typeface="Verdana" pitchFamily="34" charset="0"/>
              </a:rPr>
              <a:t>CRITERIOS  MODELO CAF VERSION 2006</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2" descr="C:\Users\maria.lugo.MAP\Desktop\Gran Premio 08,09,10,11.jpg"/>
          <p:cNvPicPr>
            <a:picLocks noChangeAspect="1" noChangeArrowheads="1"/>
          </p:cNvPicPr>
          <p:nvPr/>
        </p:nvPicPr>
        <p:blipFill>
          <a:blip r:embed="rId2"/>
          <a:srcRect/>
          <a:stretch>
            <a:fillRect/>
          </a:stretch>
        </p:blipFill>
        <p:spPr bwMode="auto">
          <a:xfrm>
            <a:off x="3000375" y="1643063"/>
            <a:ext cx="5715000" cy="4429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2590800" y="1905000"/>
            <a:ext cx="6248400" cy="2406650"/>
          </a:xfrm>
          <a:prstGeom prst="rect">
            <a:avLst/>
          </a:prstGeom>
          <a:solidFill>
            <a:schemeClr val="accent5">
              <a:lumMod val="50000"/>
            </a:schemeClr>
          </a:solidFill>
          <a:ln w="9525">
            <a:noFill/>
            <a:miter lim="800000"/>
            <a:headEnd/>
            <a:tailEnd/>
          </a:ln>
          <a:effectLst>
            <a:outerShdw dist="107763" dir="13500000" algn="ctr" rotWithShape="0">
              <a:srgbClr val="808080">
                <a:alpha val="50000"/>
              </a:srgbClr>
            </a:outerShdw>
          </a:effectLst>
        </p:spPr>
        <p:txBody>
          <a:bodyPr>
            <a:spAutoFit/>
          </a:bodyPr>
          <a:lstStyle/>
          <a:p>
            <a:pPr algn="ctr">
              <a:defRPr/>
            </a:pPr>
            <a:endParaRPr lang="es-ES_tradnl" sz="3200" b="1" i="1">
              <a:solidFill>
                <a:schemeClr val="tx2"/>
              </a:solidFill>
            </a:endParaRPr>
          </a:p>
          <a:p>
            <a:pPr algn="ctr">
              <a:defRPr/>
            </a:pPr>
            <a:r>
              <a:rPr lang="es-ES_tradnl" sz="4400" b="1" i="1">
                <a:solidFill>
                  <a:schemeClr val="bg1"/>
                </a:solidFill>
                <a:latin typeface="Verdana" pitchFamily="34" charset="0"/>
              </a:rPr>
              <a:t>Memoria de Estudio</a:t>
            </a:r>
          </a:p>
          <a:p>
            <a:pPr>
              <a:defRPr/>
            </a:pPr>
            <a:r>
              <a:rPr lang="es-ES_tradnl" sz="3200" b="1" i="1">
                <a:solidFill>
                  <a:schemeClr val="tx2"/>
                </a:solidFill>
                <a:latin typeface="Verdana" pitchFamily="34" charset="0"/>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148263" y="3284538"/>
            <a:ext cx="2663825" cy="1509712"/>
          </a:xfrm>
          <a:prstGeom prst="rect">
            <a:avLst/>
          </a:prstGeom>
          <a:noFill/>
          <a:ln w="38100">
            <a:noFill/>
            <a:miter lim="800000"/>
            <a:headEnd/>
            <a:tailEnd/>
          </a:ln>
        </p:spPr>
        <p:txBody>
          <a:bodyPr wrap="none" anchor="ctr"/>
          <a:lstStyle/>
          <a:p>
            <a:pPr>
              <a:lnSpc>
                <a:spcPct val="150000"/>
              </a:lnSpc>
              <a:buClr>
                <a:srgbClr val="336699"/>
              </a:buClr>
              <a:buFont typeface="Wingdings" pitchFamily="2" charset="2"/>
              <a:buNone/>
            </a:pPr>
            <a:endParaRPr lang="es-ES_tradnl">
              <a:latin typeface="Verdana" pitchFamily="34" charset="0"/>
            </a:endParaRPr>
          </a:p>
        </p:txBody>
      </p:sp>
      <p:sp>
        <p:nvSpPr>
          <p:cNvPr id="63491" name="Text Box 3"/>
          <p:cNvSpPr txBox="1">
            <a:spLocks noChangeArrowheads="1"/>
          </p:cNvSpPr>
          <p:nvPr/>
        </p:nvSpPr>
        <p:spPr bwMode="auto">
          <a:xfrm>
            <a:off x="808038" y="1196975"/>
            <a:ext cx="5924550" cy="519113"/>
          </a:xfrm>
          <a:prstGeom prst="rect">
            <a:avLst/>
          </a:prstGeom>
          <a:noFill/>
          <a:ln w="9525">
            <a:noFill/>
            <a:miter lim="800000"/>
            <a:headEnd/>
            <a:tailEnd/>
          </a:ln>
        </p:spPr>
        <p:txBody>
          <a:bodyPr>
            <a:spAutoFit/>
          </a:bodyPr>
          <a:lstStyle/>
          <a:p>
            <a:r>
              <a:rPr lang="es-ES" sz="2800" b="1">
                <a:solidFill>
                  <a:srgbClr val="336699"/>
                </a:solidFill>
                <a:latin typeface="Verdana" pitchFamily="34" charset="0"/>
              </a:rPr>
              <a:t>                   </a:t>
            </a:r>
          </a:p>
        </p:txBody>
      </p:sp>
      <p:sp>
        <p:nvSpPr>
          <p:cNvPr id="63492" name="Rectangle 2"/>
          <p:cNvSpPr>
            <a:spLocks noChangeArrowheads="1"/>
          </p:cNvSpPr>
          <p:nvPr/>
        </p:nvSpPr>
        <p:spPr bwMode="auto">
          <a:xfrm>
            <a:off x="2411413" y="1125538"/>
            <a:ext cx="6400800" cy="1143000"/>
          </a:xfrm>
          <a:prstGeom prst="rect">
            <a:avLst/>
          </a:prstGeom>
          <a:noFill/>
          <a:ln w="9525">
            <a:noFill/>
            <a:miter lim="800000"/>
            <a:headEnd/>
            <a:tailEnd/>
          </a:ln>
        </p:spPr>
        <p:txBody>
          <a:bodyPr anchor="ctr"/>
          <a:lstStyle/>
          <a:p>
            <a:pPr algn="ctr"/>
            <a:r>
              <a:rPr lang="es-ES" sz="3600" b="1" dirty="0">
                <a:solidFill>
                  <a:schemeClr val="bg1"/>
                </a:solidFill>
                <a:latin typeface="Verdana" pitchFamily="34" charset="0"/>
              </a:rPr>
              <a:t>Muchas gracias </a:t>
            </a:r>
            <a:br>
              <a:rPr lang="es-ES" sz="3600" b="1" dirty="0">
                <a:solidFill>
                  <a:schemeClr val="bg1"/>
                </a:solidFill>
                <a:latin typeface="Verdana" pitchFamily="34" charset="0"/>
              </a:rPr>
            </a:br>
            <a:r>
              <a:rPr lang="es-ES" sz="3600" b="1" dirty="0">
                <a:solidFill>
                  <a:schemeClr val="bg1"/>
                </a:solidFill>
                <a:latin typeface="Verdana" pitchFamily="34" charset="0"/>
              </a:rPr>
              <a:t>por la atención!!!</a:t>
            </a:r>
          </a:p>
        </p:txBody>
      </p:sp>
      <p:sp>
        <p:nvSpPr>
          <p:cNvPr id="63493" name="Text Box 5"/>
          <p:cNvSpPr txBox="1">
            <a:spLocks noChangeArrowheads="1"/>
          </p:cNvSpPr>
          <p:nvPr/>
        </p:nvSpPr>
        <p:spPr bwMode="auto">
          <a:xfrm>
            <a:off x="2700338" y="2708275"/>
            <a:ext cx="5975350" cy="3744913"/>
          </a:xfrm>
          <a:prstGeom prst="rect">
            <a:avLst/>
          </a:prstGeom>
          <a:solidFill>
            <a:schemeClr val="accent5">
              <a:lumMod val="50000"/>
            </a:schemeClr>
          </a:solidFill>
          <a:ln w="9525">
            <a:solidFill>
              <a:srgbClr val="FFCC00"/>
            </a:solidFill>
            <a:miter lim="800000"/>
            <a:headEnd/>
            <a:tailEnd/>
          </a:ln>
        </p:spPr>
        <p:txBody>
          <a:bodyPr>
            <a:spAutoFit/>
          </a:bodyPr>
          <a:lstStyle/>
          <a:p>
            <a:pPr algn="ctr">
              <a:spcBef>
                <a:spcPct val="50000"/>
              </a:spcBef>
            </a:pPr>
            <a:r>
              <a:rPr lang="es-ES" sz="2000" b="1" dirty="0">
                <a:solidFill>
                  <a:schemeClr val="bg1"/>
                </a:solidFill>
                <a:latin typeface="Verdana" pitchFamily="34" charset="0"/>
              </a:rPr>
              <a:t>María del Carmen Lugo</a:t>
            </a:r>
          </a:p>
          <a:p>
            <a:pPr algn="ctr">
              <a:spcBef>
                <a:spcPct val="50000"/>
              </a:spcBef>
            </a:pPr>
            <a:r>
              <a:rPr lang="es-ES" sz="1400" b="1" dirty="0">
                <a:solidFill>
                  <a:schemeClr val="bg1"/>
                </a:solidFill>
                <a:latin typeface="Verdana" pitchFamily="34" charset="0"/>
                <a:hlinkClick r:id="rId3"/>
              </a:rPr>
              <a:t>maria.lugo@map.gob.do</a:t>
            </a:r>
            <a:endParaRPr lang="es-ES" sz="1400" b="1" dirty="0">
              <a:solidFill>
                <a:schemeClr val="bg1"/>
              </a:solidFill>
              <a:latin typeface="Verdana" pitchFamily="34" charset="0"/>
            </a:endParaRPr>
          </a:p>
          <a:p>
            <a:pPr algn="ctr">
              <a:spcBef>
                <a:spcPct val="50000"/>
              </a:spcBef>
            </a:pPr>
            <a:endParaRPr lang="es-ES" sz="1400" b="1" dirty="0">
              <a:solidFill>
                <a:schemeClr val="bg1"/>
              </a:solidFill>
              <a:latin typeface="Verdana" pitchFamily="34" charset="0"/>
            </a:endParaRPr>
          </a:p>
          <a:p>
            <a:pPr algn="ctr">
              <a:spcBef>
                <a:spcPct val="50000"/>
              </a:spcBef>
            </a:pPr>
            <a:r>
              <a:rPr lang="es-MX" sz="2000" b="1" dirty="0">
                <a:solidFill>
                  <a:schemeClr val="bg1"/>
                </a:solidFill>
                <a:latin typeface="Verdana" pitchFamily="34" charset="0"/>
              </a:rPr>
              <a:t>Hilda Saviñón</a:t>
            </a:r>
          </a:p>
          <a:p>
            <a:pPr algn="ctr">
              <a:spcBef>
                <a:spcPct val="50000"/>
              </a:spcBef>
            </a:pPr>
            <a:r>
              <a:rPr lang="es-MX" sz="1400" b="1" dirty="0">
                <a:solidFill>
                  <a:schemeClr val="bg1"/>
                </a:solidFill>
                <a:latin typeface="Verdana" pitchFamily="34" charset="0"/>
                <a:hlinkClick r:id="rId4"/>
              </a:rPr>
              <a:t>hilda.savinon@map.gob.do</a:t>
            </a:r>
            <a:endParaRPr lang="es-MX" sz="1400" b="1" dirty="0">
              <a:solidFill>
                <a:schemeClr val="bg1"/>
              </a:solidFill>
              <a:latin typeface="Verdana" pitchFamily="34" charset="0"/>
            </a:endParaRPr>
          </a:p>
          <a:p>
            <a:pPr algn="ctr">
              <a:spcBef>
                <a:spcPct val="50000"/>
              </a:spcBef>
            </a:pPr>
            <a:endParaRPr lang="es-ES" sz="1400" b="1" dirty="0">
              <a:solidFill>
                <a:schemeClr val="bg1"/>
              </a:solidFill>
              <a:latin typeface="Verdana" pitchFamily="34" charset="0"/>
            </a:endParaRPr>
          </a:p>
          <a:p>
            <a:pPr algn="ctr">
              <a:spcBef>
                <a:spcPct val="50000"/>
              </a:spcBef>
            </a:pPr>
            <a:r>
              <a:rPr lang="es-DO" b="1" dirty="0">
                <a:solidFill>
                  <a:schemeClr val="bg1"/>
                </a:solidFill>
                <a:latin typeface="Verdana" pitchFamily="34" charset="0"/>
              </a:rPr>
              <a:t>Comité  Premio Nacional a la Calidad</a:t>
            </a:r>
            <a:endParaRPr lang="es-ES" b="1" dirty="0">
              <a:solidFill>
                <a:schemeClr val="bg1"/>
              </a:solidFill>
              <a:latin typeface="Verdana" pitchFamily="34" charset="0"/>
            </a:endParaRPr>
          </a:p>
          <a:p>
            <a:pPr algn="ctr">
              <a:spcBef>
                <a:spcPct val="50000"/>
              </a:spcBef>
            </a:pPr>
            <a:r>
              <a:rPr lang="es-DO" b="1" dirty="0">
                <a:solidFill>
                  <a:schemeClr val="bg1"/>
                </a:solidFill>
                <a:latin typeface="Verdana" pitchFamily="34" charset="0"/>
              </a:rPr>
              <a:t>809-682-3298, ext. 265</a:t>
            </a:r>
          </a:p>
          <a:p>
            <a:pPr algn="ctr">
              <a:spcBef>
                <a:spcPct val="50000"/>
              </a:spcBef>
            </a:pPr>
            <a:r>
              <a:rPr lang="es-DO" b="1" dirty="0">
                <a:solidFill>
                  <a:schemeClr val="bg1"/>
                </a:solidFill>
                <a:latin typeface="Verdana" pitchFamily="34" charset="0"/>
              </a:rPr>
              <a:t>809-200-3297 sin cargos</a:t>
            </a:r>
          </a:p>
          <a:p>
            <a:pPr algn="ctr">
              <a:spcBef>
                <a:spcPct val="50000"/>
              </a:spcBef>
            </a:pPr>
            <a:r>
              <a:rPr lang="es-DO" sz="1600" b="1" dirty="0">
                <a:solidFill>
                  <a:schemeClr val="bg1"/>
                </a:solidFill>
                <a:latin typeface="Verdana" pitchFamily="34" charset="0"/>
              </a:rPr>
              <a:t>www.map.gob.do</a:t>
            </a:r>
            <a:endParaRPr lang="es-ES" sz="1600" b="1" dirty="0">
              <a:solidFill>
                <a:schemeClr val="bg1"/>
              </a:solidFill>
              <a:latin typeface="Verdana"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000375" y="428625"/>
            <a:ext cx="5345113" cy="1077913"/>
          </a:xfrm>
          <a:prstGeom prst="rect">
            <a:avLst/>
          </a:prstGeom>
          <a:solidFill>
            <a:schemeClr val="accent5">
              <a:lumMod val="50000"/>
            </a:schemeClr>
          </a:solidFill>
          <a:ln w="9525">
            <a:noFill/>
            <a:miter lim="800000"/>
            <a:headEnd/>
            <a:tailEnd/>
          </a:ln>
          <a:effectLst>
            <a:outerShdw dist="107763" dir="13500000" algn="ctr" rotWithShape="0">
              <a:srgbClr val="808080">
                <a:alpha val="50000"/>
              </a:srgbClr>
            </a:outerShdw>
          </a:effectLst>
        </p:spPr>
        <p:txBody>
          <a:bodyPr>
            <a:spAutoFit/>
          </a:bodyPr>
          <a:lstStyle/>
          <a:p>
            <a:pPr algn="ctr">
              <a:spcBef>
                <a:spcPct val="50000"/>
              </a:spcBef>
              <a:defRPr/>
            </a:pPr>
            <a:r>
              <a:rPr lang="es-ES" sz="3200" b="1" dirty="0">
                <a:solidFill>
                  <a:schemeClr val="bg1"/>
                </a:solidFill>
                <a:latin typeface="Arial Rounded MT Bold" pitchFamily="34" charset="0"/>
              </a:rPr>
              <a:t>Proceso de aplicación del CAF</a:t>
            </a:r>
          </a:p>
        </p:txBody>
      </p:sp>
      <p:sp>
        <p:nvSpPr>
          <p:cNvPr id="3" name="2 CuadroTexto"/>
          <p:cNvSpPr txBox="1"/>
          <p:nvPr/>
        </p:nvSpPr>
        <p:spPr>
          <a:xfrm>
            <a:off x="3000375" y="1643063"/>
            <a:ext cx="1714500" cy="369887"/>
          </a:xfrm>
          <a:prstGeom prst="rect">
            <a:avLst/>
          </a:prstGeom>
          <a:noFill/>
        </p:spPr>
        <p:txBody>
          <a:bodyPr>
            <a:spAutoFit/>
          </a:bodyPr>
          <a:lstStyle/>
          <a:p>
            <a:pPr>
              <a:defRPr/>
            </a:pPr>
            <a:r>
              <a:rPr lang="es-DO" b="1" dirty="0">
                <a:solidFill>
                  <a:srgbClr val="006600"/>
                </a:solidFill>
                <a:effectLst>
                  <a:outerShdw blurRad="38100" dist="38100" dir="2700000" algn="tl">
                    <a:srgbClr val="000000">
                      <a:alpha val="43137"/>
                    </a:srgbClr>
                  </a:outerShdw>
                </a:effectLst>
              </a:rPr>
              <a:t>FASES:</a:t>
            </a:r>
          </a:p>
        </p:txBody>
      </p:sp>
      <p:sp>
        <p:nvSpPr>
          <p:cNvPr id="7172" name="4 Elipse"/>
          <p:cNvSpPr>
            <a:spLocks noChangeArrowheads="1"/>
          </p:cNvSpPr>
          <p:nvPr/>
        </p:nvSpPr>
        <p:spPr bwMode="auto">
          <a:xfrm>
            <a:off x="4071938" y="2500313"/>
            <a:ext cx="2214562" cy="519112"/>
          </a:xfrm>
          <a:prstGeom prst="ellipse">
            <a:avLst/>
          </a:prstGeom>
          <a:noFill/>
          <a:ln w="9525">
            <a:noFill/>
            <a:round/>
            <a:headEnd/>
            <a:tailEnd/>
          </a:ln>
        </p:spPr>
        <p:txBody>
          <a:bodyPr>
            <a:spAutoFit/>
          </a:bodyPr>
          <a:lstStyle/>
          <a:p>
            <a:endParaRPr lang="es-DO"/>
          </a:p>
        </p:txBody>
      </p:sp>
      <p:sp>
        <p:nvSpPr>
          <p:cNvPr id="7173" name="5 Elipse"/>
          <p:cNvSpPr>
            <a:spLocks noChangeArrowheads="1"/>
          </p:cNvSpPr>
          <p:nvPr/>
        </p:nvSpPr>
        <p:spPr bwMode="auto">
          <a:xfrm>
            <a:off x="4929188" y="2428875"/>
            <a:ext cx="71437" cy="142875"/>
          </a:xfrm>
          <a:prstGeom prst="ellipse">
            <a:avLst/>
          </a:prstGeom>
          <a:noFill/>
          <a:ln w="9525">
            <a:noFill/>
            <a:round/>
            <a:headEnd/>
            <a:tailEnd/>
          </a:ln>
        </p:spPr>
        <p:txBody>
          <a:bodyPr>
            <a:spAutoFit/>
          </a:bodyPr>
          <a:lstStyle/>
          <a:p>
            <a:endParaRPr lang="es-DO"/>
          </a:p>
        </p:txBody>
      </p:sp>
      <p:sp>
        <p:nvSpPr>
          <p:cNvPr id="7174" name="7 Elipse"/>
          <p:cNvSpPr>
            <a:spLocks noChangeArrowheads="1"/>
          </p:cNvSpPr>
          <p:nvPr/>
        </p:nvSpPr>
        <p:spPr bwMode="auto">
          <a:xfrm>
            <a:off x="5000625" y="2500313"/>
            <a:ext cx="142875" cy="285750"/>
          </a:xfrm>
          <a:prstGeom prst="ellipse">
            <a:avLst/>
          </a:prstGeom>
          <a:noFill/>
          <a:ln w="9525">
            <a:noFill/>
            <a:round/>
            <a:headEnd/>
            <a:tailEnd/>
          </a:ln>
        </p:spPr>
        <p:txBody>
          <a:bodyPr>
            <a:spAutoFit/>
          </a:bodyPr>
          <a:lstStyle/>
          <a:p>
            <a:endParaRPr lang="es-DO"/>
          </a:p>
        </p:txBody>
      </p:sp>
      <p:sp>
        <p:nvSpPr>
          <p:cNvPr id="19" name="18 Arco"/>
          <p:cNvSpPr/>
          <p:nvPr/>
        </p:nvSpPr>
        <p:spPr bwMode="auto">
          <a:xfrm>
            <a:off x="3286125" y="3286125"/>
            <a:ext cx="714375" cy="733425"/>
          </a:xfrm>
          <a:prstGeom prst="arc">
            <a:avLst/>
          </a:prstGeom>
          <a:noFill/>
          <a:ln>
            <a:noFill/>
          </a:ln>
          <a:effectLst/>
          <a:extLst/>
        </p:spPr>
        <p:txBody>
          <a:bodyPr>
            <a:spAutoFit/>
          </a:bodyPr>
          <a:lstStyle/>
          <a:p>
            <a:pPr>
              <a:defRPr/>
            </a:pPr>
            <a:endParaRPr lang="es-DO"/>
          </a:p>
        </p:txBody>
      </p:sp>
      <p:graphicFrame>
        <p:nvGraphicFramePr>
          <p:cNvPr id="27" name="26 Diagrama"/>
          <p:cNvGraphicFramePr/>
          <p:nvPr/>
        </p:nvGraphicFramePr>
        <p:xfrm>
          <a:off x="3071802" y="2071678"/>
          <a:ext cx="5715040"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000375" y="428625"/>
            <a:ext cx="5345113" cy="1077913"/>
          </a:xfrm>
          <a:prstGeom prst="rect">
            <a:avLst/>
          </a:prstGeom>
          <a:solidFill>
            <a:schemeClr val="accent5">
              <a:lumMod val="50000"/>
            </a:schemeClr>
          </a:solidFill>
          <a:ln w="9525">
            <a:noFill/>
            <a:miter lim="800000"/>
            <a:headEnd/>
            <a:tailEnd/>
          </a:ln>
          <a:effectLst>
            <a:outerShdw dist="107763" dir="13500000" algn="ctr" rotWithShape="0">
              <a:srgbClr val="808080">
                <a:alpha val="50000"/>
              </a:srgbClr>
            </a:outerShdw>
          </a:effectLst>
        </p:spPr>
        <p:txBody>
          <a:bodyPr>
            <a:spAutoFit/>
          </a:bodyPr>
          <a:lstStyle/>
          <a:p>
            <a:pPr algn="ctr">
              <a:spcBef>
                <a:spcPct val="50000"/>
              </a:spcBef>
              <a:defRPr/>
            </a:pPr>
            <a:r>
              <a:rPr lang="es-ES" sz="3200" b="1" dirty="0">
                <a:solidFill>
                  <a:schemeClr val="bg1"/>
                </a:solidFill>
                <a:latin typeface="Arial Rounded MT Bold" pitchFamily="34" charset="0"/>
              </a:rPr>
              <a:t>Proceso de Autoevaluación</a:t>
            </a:r>
          </a:p>
        </p:txBody>
      </p:sp>
      <p:sp>
        <p:nvSpPr>
          <p:cNvPr id="3" name="2 CuadroTexto"/>
          <p:cNvSpPr txBox="1"/>
          <p:nvPr/>
        </p:nvSpPr>
        <p:spPr>
          <a:xfrm>
            <a:off x="3071813" y="1785938"/>
            <a:ext cx="1571625" cy="461962"/>
          </a:xfrm>
          <a:prstGeom prst="rect">
            <a:avLst/>
          </a:prstGeom>
          <a:noFill/>
        </p:spPr>
        <p:txBody>
          <a:bodyPr>
            <a:spAutoFit/>
          </a:bodyPr>
          <a:lstStyle/>
          <a:p>
            <a:pPr>
              <a:defRPr/>
            </a:pPr>
            <a:r>
              <a:rPr lang="es-DO" sz="2400" b="1" dirty="0">
                <a:solidFill>
                  <a:schemeClr val="bg1"/>
                </a:solidFill>
                <a:effectLst>
                  <a:outerShdw blurRad="38100" dist="38100" dir="2700000" algn="tl">
                    <a:srgbClr val="000000">
                      <a:alpha val="43137"/>
                    </a:srgbClr>
                  </a:outerShdw>
                </a:effectLst>
              </a:rPr>
              <a:t>PASOS:</a:t>
            </a:r>
          </a:p>
        </p:txBody>
      </p:sp>
      <p:sp>
        <p:nvSpPr>
          <p:cNvPr id="5" name="4 CuadroTexto"/>
          <p:cNvSpPr txBox="1"/>
          <p:nvPr/>
        </p:nvSpPr>
        <p:spPr>
          <a:xfrm>
            <a:off x="3071813" y="2428875"/>
            <a:ext cx="5857875" cy="3140075"/>
          </a:xfrm>
          <a:prstGeom prst="rect">
            <a:avLst/>
          </a:prstGeom>
          <a:noFill/>
        </p:spPr>
        <p:txBody>
          <a:bodyPr>
            <a:spAutoFit/>
          </a:bodyPr>
          <a:lstStyle/>
          <a:p>
            <a:pPr algn="just">
              <a:defRPr/>
            </a:pPr>
            <a:r>
              <a:rPr lang="es-DO" sz="2000" b="1" dirty="0">
                <a:solidFill>
                  <a:schemeClr val="bg1"/>
                </a:solidFill>
                <a:effectLst>
                  <a:outerShdw blurRad="38100" dist="38100" dir="2700000" algn="tl">
                    <a:srgbClr val="000000">
                      <a:alpha val="43137"/>
                    </a:srgbClr>
                  </a:outerShdw>
                </a:effectLst>
                <a:latin typeface="Arial Black" pitchFamily="34" charset="0"/>
              </a:rPr>
              <a:t>Paso 1:</a:t>
            </a:r>
            <a:r>
              <a:rPr lang="es-DO" sz="2000" b="1" dirty="0">
                <a:solidFill>
                  <a:schemeClr val="bg1"/>
                </a:solidFill>
                <a:effectLst>
                  <a:outerShdw blurRad="38100" dist="38100" dir="2700000" algn="tl">
                    <a:srgbClr val="000000">
                      <a:alpha val="43137"/>
                    </a:srgbClr>
                  </a:outerShdw>
                </a:effectLst>
                <a:latin typeface="+mn-lt"/>
              </a:rPr>
              <a:t> Crear uno o más grupos de </a:t>
            </a:r>
          </a:p>
          <a:p>
            <a:pPr algn="just">
              <a:defRPr/>
            </a:pPr>
            <a:r>
              <a:rPr lang="es-DO" sz="2000" b="1" dirty="0">
                <a:solidFill>
                  <a:schemeClr val="bg1"/>
                </a:solidFill>
                <a:effectLst>
                  <a:outerShdw blurRad="38100" dist="38100" dir="2700000" algn="tl">
                    <a:srgbClr val="000000">
                      <a:alpha val="43137"/>
                    </a:srgbClr>
                  </a:outerShdw>
                </a:effectLst>
                <a:latin typeface="+mn-lt"/>
              </a:rPr>
              <a:t>                autoevaluación</a:t>
            </a:r>
          </a:p>
          <a:p>
            <a:pPr algn="just">
              <a:defRPr/>
            </a:pPr>
            <a:endParaRPr lang="es-DO" sz="2000" b="1" dirty="0">
              <a:solidFill>
                <a:schemeClr val="bg1"/>
              </a:solidFill>
              <a:effectLst>
                <a:outerShdw blurRad="38100" dist="38100" dir="2700000" algn="tl">
                  <a:srgbClr val="000000">
                    <a:alpha val="43137"/>
                  </a:srgbClr>
                </a:outerShdw>
              </a:effectLst>
              <a:latin typeface="+mn-lt"/>
            </a:endParaRPr>
          </a:p>
          <a:p>
            <a:pPr algn="just">
              <a:defRPr/>
            </a:pPr>
            <a:r>
              <a:rPr lang="es-DO" sz="2000" b="1" dirty="0">
                <a:solidFill>
                  <a:schemeClr val="bg1"/>
                </a:solidFill>
                <a:effectLst>
                  <a:outerShdw blurRad="38100" dist="38100" dir="2700000" algn="tl">
                    <a:srgbClr val="000000">
                      <a:alpha val="43137"/>
                    </a:srgbClr>
                  </a:outerShdw>
                </a:effectLst>
                <a:latin typeface="Arial Black" pitchFamily="34" charset="0"/>
              </a:rPr>
              <a:t>Paso 2: </a:t>
            </a:r>
            <a:r>
              <a:rPr lang="es-DO" sz="2000" b="1" dirty="0">
                <a:solidFill>
                  <a:schemeClr val="bg1"/>
                </a:solidFill>
                <a:effectLst>
                  <a:outerShdw blurRad="38100" dist="38100" dir="2700000" algn="tl">
                    <a:srgbClr val="000000">
                      <a:alpha val="43137"/>
                    </a:srgbClr>
                  </a:outerShdw>
                </a:effectLst>
                <a:latin typeface="+mn-lt"/>
              </a:rPr>
              <a:t>Organizar la formación</a:t>
            </a:r>
          </a:p>
          <a:p>
            <a:pPr algn="just">
              <a:defRPr/>
            </a:pPr>
            <a:endParaRPr lang="es-DO" sz="2000" b="1" dirty="0">
              <a:solidFill>
                <a:schemeClr val="bg1"/>
              </a:solidFill>
              <a:effectLst>
                <a:outerShdw blurRad="38100" dist="38100" dir="2700000" algn="tl">
                  <a:srgbClr val="000000">
                    <a:alpha val="43137"/>
                  </a:srgbClr>
                </a:outerShdw>
              </a:effectLst>
              <a:latin typeface="+mn-lt"/>
            </a:endParaRPr>
          </a:p>
          <a:p>
            <a:pPr algn="just">
              <a:defRPr/>
            </a:pPr>
            <a:r>
              <a:rPr lang="es-DO" sz="2000" b="1" dirty="0">
                <a:solidFill>
                  <a:schemeClr val="bg1"/>
                </a:solidFill>
                <a:effectLst>
                  <a:outerShdw blurRad="38100" dist="38100" dir="2700000" algn="tl">
                    <a:srgbClr val="000000">
                      <a:alpha val="43137"/>
                    </a:srgbClr>
                  </a:outerShdw>
                </a:effectLst>
                <a:latin typeface="Arial Black" pitchFamily="34" charset="0"/>
              </a:rPr>
              <a:t>Paso 3:</a:t>
            </a:r>
            <a:r>
              <a:rPr lang="es-DO" sz="2000" b="1" dirty="0">
                <a:solidFill>
                  <a:schemeClr val="bg1"/>
                </a:solidFill>
                <a:effectLst>
                  <a:outerShdw blurRad="38100" dist="38100" dir="2700000" algn="tl">
                    <a:srgbClr val="000000">
                      <a:alpha val="43137"/>
                    </a:srgbClr>
                  </a:outerShdw>
                </a:effectLst>
              </a:rPr>
              <a:t> Realizar la autoevaluación</a:t>
            </a:r>
          </a:p>
          <a:p>
            <a:pPr algn="just">
              <a:defRPr/>
            </a:pPr>
            <a:endParaRPr lang="es-DO" sz="2000" b="1" dirty="0">
              <a:solidFill>
                <a:schemeClr val="bg1"/>
              </a:solidFill>
              <a:effectLst>
                <a:outerShdw blurRad="38100" dist="38100" dir="2700000" algn="tl">
                  <a:srgbClr val="000000">
                    <a:alpha val="43137"/>
                  </a:srgbClr>
                </a:outerShdw>
              </a:effectLst>
            </a:endParaRPr>
          </a:p>
          <a:p>
            <a:pPr algn="just">
              <a:defRPr/>
            </a:pPr>
            <a:r>
              <a:rPr lang="es-DO" sz="2000" b="1" dirty="0">
                <a:solidFill>
                  <a:schemeClr val="bg1"/>
                </a:solidFill>
                <a:effectLst>
                  <a:outerShdw blurRad="38100" dist="38100" dir="2700000" algn="tl">
                    <a:srgbClr val="000000">
                      <a:alpha val="43137"/>
                    </a:srgbClr>
                  </a:outerShdw>
                </a:effectLst>
                <a:latin typeface="Arial Black" pitchFamily="34" charset="0"/>
              </a:rPr>
              <a:t>Paso 4:</a:t>
            </a:r>
            <a:r>
              <a:rPr lang="es-DO" sz="2000" b="1" dirty="0">
                <a:solidFill>
                  <a:schemeClr val="bg1"/>
                </a:solidFill>
                <a:effectLst>
                  <a:outerShdw blurRad="38100" dist="38100" dir="2700000" algn="tl">
                    <a:srgbClr val="000000">
                      <a:alpha val="43137"/>
                    </a:srgbClr>
                  </a:outerShdw>
                </a:effectLst>
              </a:rPr>
              <a:t> Realizar un informe con los </a:t>
            </a:r>
          </a:p>
          <a:p>
            <a:pPr algn="just">
              <a:defRPr/>
            </a:pPr>
            <a:r>
              <a:rPr lang="es-DO" sz="2000" b="1" dirty="0">
                <a:solidFill>
                  <a:schemeClr val="bg1"/>
                </a:solidFill>
                <a:effectLst>
                  <a:outerShdw blurRad="38100" dist="38100" dir="2700000" algn="tl">
                    <a:srgbClr val="000000">
                      <a:alpha val="43137"/>
                    </a:srgbClr>
                  </a:outerShdw>
                </a:effectLst>
              </a:rPr>
              <a:t>                resultados de la autoevaluación</a:t>
            </a:r>
          </a:p>
          <a:p>
            <a:pPr algn="just">
              <a:defRPr/>
            </a:pPr>
            <a:endParaRPr lang="es-DO" b="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000375" y="428625"/>
            <a:ext cx="5345113" cy="584200"/>
          </a:xfrm>
          <a:prstGeom prst="rect">
            <a:avLst/>
          </a:prstGeom>
          <a:solidFill>
            <a:schemeClr val="accent5">
              <a:lumMod val="50000"/>
            </a:schemeClr>
          </a:solidFill>
          <a:ln w="9525">
            <a:noFill/>
            <a:miter lim="800000"/>
            <a:headEnd/>
            <a:tailEnd/>
          </a:ln>
          <a:effectLst>
            <a:outerShdw dist="107763" dir="13500000" algn="ctr" rotWithShape="0">
              <a:srgbClr val="808080">
                <a:alpha val="50000"/>
              </a:srgbClr>
            </a:outerShdw>
          </a:effectLst>
        </p:spPr>
        <p:txBody>
          <a:bodyPr>
            <a:spAutoFit/>
          </a:bodyPr>
          <a:lstStyle/>
          <a:p>
            <a:pPr algn="ctr">
              <a:spcBef>
                <a:spcPct val="50000"/>
              </a:spcBef>
              <a:defRPr/>
            </a:pPr>
            <a:r>
              <a:rPr lang="es-ES" sz="3200" b="1" dirty="0">
                <a:solidFill>
                  <a:schemeClr val="bg1"/>
                </a:solidFill>
                <a:latin typeface="Arial Rounded MT Bold" pitchFamily="34" charset="0"/>
              </a:rPr>
              <a:t>EVIDENCIA</a:t>
            </a:r>
          </a:p>
        </p:txBody>
      </p:sp>
      <p:sp>
        <p:nvSpPr>
          <p:cNvPr id="3" name="2 CuadroTexto"/>
          <p:cNvSpPr txBox="1"/>
          <p:nvPr/>
        </p:nvSpPr>
        <p:spPr>
          <a:xfrm>
            <a:off x="2928938" y="1714500"/>
            <a:ext cx="5214937" cy="1569660"/>
          </a:xfrm>
          <a:prstGeom prst="rect">
            <a:avLst/>
          </a:prstGeom>
          <a:noFill/>
        </p:spPr>
        <p:txBody>
          <a:bodyPr>
            <a:spAutoFit/>
          </a:bodyPr>
          <a:lstStyle/>
          <a:p>
            <a:pPr algn="just">
              <a:defRPr/>
            </a:pPr>
            <a:r>
              <a:rPr lang="es-DO" sz="2400" b="1" dirty="0">
                <a:solidFill>
                  <a:schemeClr val="bg1"/>
                </a:solidFill>
                <a:effectLst>
                  <a:outerShdw blurRad="38100" dist="38100" dir="2700000" algn="tl">
                    <a:srgbClr val="000000">
                      <a:alpha val="43137"/>
                    </a:srgbClr>
                  </a:outerShdw>
                </a:effectLst>
              </a:rPr>
              <a:t>“Información que apoya una afirmación o un hecho.  La evidencia se considera esencial para formular una conclusión o un juicio firme.” Modelo CAF 2006.</a:t>
            </a:r>
          </a:p>
        </p:txBody>
      </p:sp>
      <p:pic>
        <p:nvPicPr>
          <p:cNvPr id="9220" name="Picture 2" descr="C:\Users\Hilda.Saviñon\AppData\Local\Microsoft\Windows\Temporary Internet Files\Content.IE5\S9S69O41\MP900427722.JPG"/>
          <p:cNvPicPr>
            <a:picLocks noChangeAspect="1" noChangeArrowheads="1"/>
          </p:cNvPicPr>
          <p:nvPr/>
        </p:nvPicPr>
        <p:blipFill>
          <a:blip r:embed="rId2"/>
          <a:srcRect/>
          <a:stretch>
            <a:fillRect/>
          </a:stretch>
        </p:blipFill>
        <p:spPr bwMode="auto">
          <a:xfrm>
            <a:off x="6286500" y="3929063"/>
            <a:ext cx="2143125" cy="27146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2781</Words>
  <Application>Microsoft Office PowerPoint</Application>
  <PresentationFormat>Presentación en pantalla (4:3)</PresentationFormat>
  <Paragraphs>563</Paragraphs>
  <Slides>62</Slides>
  <Notes>16</Notes>
  <HiddenSlides>0</HiddenSlides>
  <MMClips>0</MMClips>
  <ScaleCrop>false</ScaleCrop>
  <HeadingPairs>
    <vt:vector size="4" baseType="variant">
      <vt:variant>
        <vt:lpstr>Tema</vt:lpstr>
      </vt:variant>
      <vt:variant>
        <vt:i4>1</vt:i4>
      </vt:variant>
      <vt:variant>
        <vt:lpstr>Títulos de diapositiva</vt:lpstr>
      </vt:variant>
      <vt:variant>
        <vt:i4>62</vt:i4>
      </vt:variant>
    </vt:vector>
  </HeadingPairs>
  <TitlesOfParts>
    <vt:vector size="63" baseType="lpstr">
      <vt:lpstr>Office Theme</vt:lpstr>
      <vt:lpstr>Presentación de PowerPoint</vt:lpstr>
      <vt:lpstr>Presentación de PowerPoint</vt:lpstr>
      <vt:lpstr>  </vt:lpstr>
      <vt:lpstr>OBJETIVOS DEL TALLER</vt:lpstr>
      <vt:lpstr>Presentación de PowerPoint</vt:lpstr>
      <vt:lpstr>Presentación de PowerPoint</vt:lpstr>
      <vt:lpstr>Presentación de PowerPoint</vt:lpstr>
      <vt:lpstr>Presentación de PowerPoint</vt:lpstr>
      <vt:lpstr>Presentación de PowerPoint</vt:lpstr>
      <vt:lpstr>Presentación de PowerPoint</vt:lpstr>
      <vt:lpstr>¿POR QUE PUNTUARSE?      </vt:lpstr>
      <vt:lpstr>¿POR QUE PUNTUARSE? Cont..      </vt:lpstr>
      <vt:lpstr>Presentación de PowerPoint</vt:lpstr>
      <vt:lpstr>Presentación de PowerPoint</vt:lpstr>
      <vt:lpstr>Presentación de PowerPoint</vt:lpstr>
      <vt:lpstr>Presentación de PowerPoint</vt:lpstr>
      <vt:lpstr>Presentación de PowerPoint</vt:lpstr>
      <vt:lpstr>INSTRUCCIONES</vt:lpstr>
      <vt:lpstr>INSTRUCCIONES</vt:lpstr>
      <vt:lpstr>EJEMPLO</vt:lpstr>
      <vt:lpstr>EJEMPLO</vt:lpstr>
      <vt:lpstr>EJEMPLO</vt:lpstr>
      <vt:lpstr>EJEMPLO</vt:lpstr>
      <vt:lpstr>EJEMPLO</vt:lpstr>
      <vt:lpstr>EJEMPLO</vt:lpstr>
      <vt:lpstr>Presentación de PowerPoint</vt:lpstr>
      <vt:lpstr>Presentación de PowerPoint</vt:lpstr>
      <vt:lpstr>Presentación de PowerPoint</vt:lpstr>
      <vt:lpstr>INSTRUCCIONES</vt:lpstr>
      <vt:lpstr>INSTRUCCIONES</vt:lpstr>
      <vt:lpstr>EJEMPLO</vt:lpstr>
      <vt:lpstr>EJEMPLO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FASES PROCESO PREMIO</vt:lpstr>
      <vt:lpstr>FASES PROCESO PREMIO</vt:lpstr>
      <vt:lpstr>FASES PROCESO PREMIO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Oluzen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Oviedo</dc:creator>
  <cp:lastModifiedBy>Tanya Pichardo</cp:lastModifiedBy>
  <cp:revision>12</cp:revision>
  <dcterms:created xsi:type="dcterms:W3CDTF">2012-10-17T21:26:03Z</dcterms:created>
  <dcterms:modified xsi:type="dcterms:W3CDTF">2013-05-14T13:25:05Z</dcterms:modified>
</cp:coreProperties>
</file>